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6" r:id="rId4"/>
  </p:sldMasterIdLst>
  <p:notesMasterIdLst>
    <p:notesMasterId r:id="rId41"/>
  </p:notesMasterIdLst>
  <p:handoutMasterIdLst>
    <p:handoutMasterId r:id="rId42"/>
  </p:handoutMasterIdLst>
  <p:sldIdLst>
    <p:sldId id="256" r:id="rId5"/>
    <p:sldId id="517" r:id="rId6"/>
    <p:sldId id="519" r:id="rId7"/>
    <p:sldId id="518" r:id="rId8"/>
    <p:sldId id="521" r:id="rId9"/>
    <p:sldId id="522" r:id="rId10"/>
    <p:sldId id="523" r:id="rId11"/>
    <p:sldId id="549" r:id="rId12"/>
    <p:sldId id="548" r:id="rId13"/>
    <p:sldId id="550" r:id="rId14"/>
    <p:sldId id="551" r:id="rId15"/>
    <p:sldId id="552" r:id="rId16"/>
    <p:sldId id="553" r:id="rId17"/>
    <p:sldId id="554" r:id="rId18"/>
    <p:sldId id="555" r:id="rId19"/>
    <p:sldId id="556" r:id="rId20"/>
    <p:sldId id="557" r:id="rId21"/>
    <p:sldId id="558" r:id="rId22"/>
    <p:sldId id="559" r:id="rId23"/>
    <p:sldId id="560" r:id="rId24"/>
    <p:sldId id="561" r:id="rId25"/>
    <p:sldId id="562" r:id="rId26"/>
    <p:sldId id="563" r:id="rId27"/>
    <p:sldId id="564" r:id="rId28"/>
    <p:sldId id="565" r:id="rId29"/>
    <p:sldId id="566" r:id="rId30"/>
    <p:sldId id="567" r:id="rId31"/>
    <p:sldId id="568" r:id="rId32"/>
    <p:sldId id="569" r:id="rId33"/>
    <p:sldId id="570" r:id="rId34"/>
    <p:sldId id="571" r:id="rId35"/>
    <p:sldId id="576" r:id="rId36"/>
    <p:sldId id="572" r:id="rId37"/>
    <p:sldId id="573" r:id="rId38"/>
    <p:sldId id="574" r:id="rId39"/>
    <p:sldId id="575" r:id="rId40"/>
  </p:sldIdLst>
  <p:sldSz cx="9144000" cy="6858000" type="screen4x3"/>
  <p:notesSz cx="9928225" cy="6797675"/>
  <p:custDataLst>
    <p:tags r:id="rId4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0"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3B3"/>
    <a:srgbClr val="F9B277"/>
    <a:srgbClr val="FCD5B5"/>
    <a:srgbClr val="92D050"/>
    <a:srgbClr val="F53939"/>
    <a:srgbClr val="FF7575"/>
    <a:srgbClr val="D7E4BD"/>
    <a:srgbClr val="B21212"/>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4646" autoAdjust="0"/>
  </p:normalViewPr>
  <p:slideViewPr>
    <p:cSldViewPr>
      <p:cViewPr varScale="1">
        <p:scale>
          <a:sx n="74" d="100"/>
          <a:sy n="74" d="100"/>
        </p:scale>
        <p:origin x="1476"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377807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840351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029841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678702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025546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341228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568571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087633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964911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65098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825272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828814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195557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208098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188176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250597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6875226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672240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8155300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490398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10562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508437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298929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9957612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04882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578289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681968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9327868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9420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29350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0879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28186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207291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365788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433762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21.xml"/><Relationship Id="rId4" Type="http://schemas.openxmlformats.org/officeDocument/2006/relationships/slide" Target="../slides/slide1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736961" cy="615053"/>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254055" y="659677"/>
            <a:ext cx="181179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19.1 –</a:t>
            </a:r>
            <a:r>
              <a:rPr lang="en-GB" sz="1300" b="1" baseline="0" dirty="0" smtClean="0">
                <a:latin typeface="Arial" panose="020B0604020202020204" pitchFamily="34" charset="0"/>
                <a:cs typeface="Arial" panose="020B0604020202020204" pitchFamily="34" charset="0"/>
              </a:rPr>
              <a:t> Business Plans</a:t>
            </a:r>
            <a:endParaRPr lang="en-GB" sz="13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02158" y="659677"/>
            <a:ext cx="985466"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45720" rIns="45720" rtlCol="0" anchor="ctr"/>
          <a:lstStyle/>
          <a:p>
            <a:pPr algn="ctr"/>
            <a:r>
              <a:rPr lang="en-GB" sz="1300" b="1" dirty="0" smtClean="0">
                <a:latin typeface="Arial" panose="020B0604020202020204" pitchFamily="34" charset="0"/>
                <a:cs typeface="Arial" panose="020B0604020202020204" pitchFamily="34" charset="0"/>
              </a:rPr>
              <a:t>Questions</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3132284" y="659677"/>
            <a:ext cx="12691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19.2 - Features</a:t>
            </a:r>
            <a:endParaRPr lang="en-GB" sz="13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userDrawn="1"/>
        </p:nvSpPr>
        <p:spPr>
          <a:xfrm>
            <a:off x="4467887" y="659677"/>
            <a:ext cx="226435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19.3 –</a:t>
            </a:r>
            <a:r>
              <a:rPr lang="en-GB" sz="1300" b="1" baseline="0" dirty="0" smtClean="0">
                <a:latin typeface="Arial" panose="020B0604020202020204" pitchFamily="34" charset="0"/>
                <a:cs typeface="Arial" panose="020B0604020202020204" pitchFamily="34" charset="0"/>
              </a:rPr>
              <a:t> </a:t>
            </a:r>
            <a:r>
              <a:rPr lang="en-GB" sz="1300" b="1" dirty="0" smtClean="0">
                <a:latin typeface="Arial" panose="020B0604020202020204" pitchFamily="34" charset="0"/>
                <a:cs typeface="Arial" panose="020B0604020202020204" pitchFamily="34" charset="0"/>
              </a:rPr>
              <a:t>Cash Flow Forecast</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1016867"/>
            <a:ext cx="8787383" cy="5724501"/>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72400" y="51788"/>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2.mp4"/><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video" Target="../media/media2.mp4"/><Relationship Id="rId9" Type="http://schemas.openxmlformats.org/officeDocument/2006/relationships/hyperlink" Target="Resources/19%20-%20Good%20Dragons.mp4"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2.mp4"/><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video" Target="../media/media2.mp4"/><Relationship Id="rId9" Type="http://schemas.openxmlformats.org/officeDocument/2006/relationships/hyperlink" Target="Resources/19%20-%20Good%20Dragons.mp4"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2.mp4"/><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video" Target="../media/media2.mp4"/><Relationship Id="rId9" Type="http://schemas.openxmlformats.org/officeDocument/2006/relationships/hyperlink" Target="Resources/19%20-%20Good%20Dragons.mp4"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startups.co.uk/"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Resources/Chapter%2019%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301208"/>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Aft>
                <a:spcPts val="400"/>
              </a:spcAft>
            </a:pPr>
            <a:r>
              <a:rPr lang="en-GB"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 Developing New Business Ideas</a:t>
            </a:r>
          </a:p>
          <a:p>
            <a:pPr>
              <a:spcAft>
                <a:spcPts val="400"/>
              </a:spcAft>
            </a:pP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19 - Creating a Business Plan</a:t>
            </a:r>
            <a:endParaRPr lang="en-GB" sz="6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1691680"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Business </a:t>
            </a:r>
            <a:r>
              <a:rPr lang="en-GB" sz="3200" b="1" dirty="0" err="1" smtClean="0">
                <a:solidFill>
                  <a:schemeClr val="tx1">
                    <a:lumMod val="50000"/>
                    <a:lumOff val="50000"/>
                  </a:schemeClr>
                </a:solidFill>
              </a:rPr>
              <a:t>EdExcel</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28239"/>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552728" cy="5663089"/>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00" dirty="0"/>
              <a:t>If you've ever watched the television show Dragons' Den, you'll be familiar with the sight of nervous entrepreneurs struggling to respond to the relentless questioning of the 'dragons' - a panel of venture capitalists who decide whether or not to invest their money in the business ideas pitched to them. </a:t>
            </a:r>
            <a:endParaRPr lang="en-US" sz="2200" dirty="0" smtClean="0"/>
          </a:p>
          <a:p>
            <a:pPr marL="398463" indent="-398463">
              <a:spcAft>
                <a:spcPts val="600"/>
              </a:spcAft>
              <a:buClr>
                <a:schemeClr val="accent6">
                  <a:lumMod val="50000"/>
                </a:schemeClr>
              </a:buClr>
              <a:buFont typeface="Wingdings 3" panose="05040102010807070707" pitchFamily="18" charset="2"/>
              <a:buChar char=""/>
            </a:pPr>
            <a:r>
              <a:rPr lang="en-US" sz="2200" dirty="0" smtClean="0"/>
              <a:t>Members </a:t>
            </a:r>
            <a:r>
              <a:rPr lang="en-US" sz="2200" dirty="0"/>
              <a:t>of the panel typically fire questions at each entrepreneur. These focus on different aspects of the business idea, such as the details of the product or service; projected sales and revenue figures; market data and targets for growing the business. </a:t>
            </a:r>
            <a:endParaRPr lang="en-US" sz="2200" dirty="0" smtClean="0"/>
          </a:p>
          <a:p>
            <a:pPr marL="398463" indent="-398463">
              <a:spcAft>
                <a:spcPts val="600"/>
              </a:spcAft>
              <a:buClr>
                <a:schemeClr val="accent6">
                  <a:lumMod val="50000"/>
                </a:schemeClr>
              </a:buClr>
              <a:buFont typeface="Wingdings 3" panose="05040102010807070707" pitchFamily="18" charset="2"/>
              <a:buChar char=""/>
            </a:pPr>
            <a:r>
              <a:rPr lang="en-US" sz="2200" dirty="0" smtClean="0"/>
              <a:t>Each </a:t>
            </a:r>
            <a:r>
              <a:rPr lang="en-US" sz="2200" dirty="0"/>
              <a:t>'dragon' must be satisfied that any money they invest will be used to generate future profits, or they will choose not to invest at all</a:t>
            </a:r>
            <a:r>
              <a:rPr lang="en-US" sz="2200" dirty="0" smtClean="0"/>
              <a:t>.</a:t>
            </a:r>
            <a:endParaRPr lang="en-US" sz="2200"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105</a:t>
            </a:r>
            <a:endParaRPr lang="en-GB" sz="1200" b="1" dirty="0">
              <a:latin typeface="Arial" panose="020B0604020202020204" pitchFamily="34" charset="0"/>
              <a:cs typeface="Arial" panose="020B0604020202020204" pitchFamily="34" charset="0"/>
            </a:endParaRPr>
          </a:p>
        </p:txBody>
      </p:sp>
      <p:pic>
        <p:nvPicPr>
          <p:cNvPr id="5" name="5 - Bad Drag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04248" y="1124744"/>
            <a:ext cx="2052228" cy="1394901"/>
          </a:xfrm>
          <a:prstGeom prst="rect">
            <a:avLst/>
          </a:prstGeom>
        </p:spPr>
      </p:pic>
      <p:pic>
        <p:nvPicPr>
          <p:cNvPr id="8" name="5 - Good Dragon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804248" y="4725144"/>
            <a:ext cx="2052228" cy="1331819"/>
          </a:xfrm>
          <a:prstGeom prst="rect">
            <a:avLst/>
          </a:prstGeom>
        </p:spPr>
      </p:pic>
      <p:sp>
        <p:nvSpPr>
          <p:cNvPr id="3" name="Rounded Rectangle 2"/>
          <p:cNvSpPr/>
          <p:nvPr/>
        </p:nvSpPr>
        <p:spPr>
          <a:xfrm>
            <a:off x="7164288" y="2695496"/>
            <a:ext cx="1296144" cy="36004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latin typeface="Arial" panose="020B0604020202020204" pitchFamily="34" charset="0"/>
                <a:cs typeface="Arial" panose="020B0604020202020204" pitchFamily="34" charset="0"/>
              </a:rPr>
              <a:t>Bad Plan</a:t>
            </a:r>
            <a:endParaRPr lang="en-GB" dirty="0">
              <a:latin typeface="Arial" panose="020B0604020202020204" pitchFamily="34" charset="0"/>
              <a:cs typeface="Arial" panose="020B0604020202020204" pitchFamily="34" charset="0"/>
            </a:endParaRPr>
          </a:p>
        </p:txBody>
      </p:sp>
      <p:sp>
        <p:nvSpPr>
          <p:cNvPr id="10" name="Rounded Rectangle 9">
            <a:hlinkClick r:id="rId9" action="ppaction://hlinkfile"/>
          </p:cNvPr>
          <p:cNvSpPr/>
          <p:nvPr/>
        </p:nvSpPr>
        <p:spPr>
          <a:xfrm>
            <a:off x="7092280" y="6165304"/>
            <a:ext cx="1440160" cy="36004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latin typeface="Arial" panose="020B0604020202020204" pitchFamily="34" charset="0"/>
                <a:cs typeface="Arial" panose="020B0604020202020204" pitchFamily="34" charset="0"/>
              </a:rPr>
              <a:t>Good Plan</a:t>
            </a:r>
            <a:endParaRPr lang="en-GB" dirty="0">
              <a:latin typeface="Arial" panose="020B0604020202020204" pitchFamily="34" charset="0"/>
              <a:cs typeface="Arial" panose="020B0604020202020204" pitchFamily="34" charset="0"/>
            </a:endParaRPr>
          </a:p>
        </p:txBody>
      </p:sp>
      <p:sp>
        <p:nvSpPr>
          <p:cNvPr id="4" name="TextBox 3"/>
          <p:cNvSpPr txBox="1"/>
          <p:nvPr/>
        </p:nvSpPr>
        <p:spPr>
          <a:xfrm>
            <a:off x="6804248" y="3349441"/>
            <a:ext cx="2052228" cy="1015663"/>
          </a:xfrm>
          <a:prstGeom prst="rect">
            <a:avLst/>
          </a:prstGeom>
          <a:noFill/>
        </p:spPr>
        <p:txBody>
          <a:bodyPr wrap="square" rtlCol="0">
            <a:spAutoFit/>
          </a:bodyPr>
          <a:lstStyle/>
          <a:p>
            <a:pPr algn="ctr"/>
            <a:r>
              <a:rPr lang="en-IE" sz="2000" dirty="0" smtClean="0"/>
              <a:t>Outline what is and good about the two videos</a:t>
            </a:r>
            <a:endParaRPr lang="en-GB" sz="2000" dirty="0"/>
          </a:p>
        </p:txBody>
      </p:sp>
    </p:spTree>
    <p:extLst>
      <p:ext uri="{BB962C8B-B14F-4D97-AF65-F5344CB8AC3E}">
        <p14:creationId xmlns:p14="http://schemas.microsoft.com/office/powerpoint/2010/main" val="78813082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5"/>
                </p:tgtEl>
              </p:cMediaNode>
            </p:video>
            <p:video>
              <p:cMediaNode vol="80000">
                <p:cTn id="13" fill="hold" display="0">
                  <p:stCondLst>
                    <p:cond delay="indefinite"/>
                  </p:stCondLst>
                </p:cTn>
                <p:tgtEl>
                  <p:spTgt spid="8"/>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786199"/>
          </a:xfrm>
          <a:prstGeom prst="rect">
            <a:avLst/>
          </a:prstGeom>
        </p:spPr>
        <p:txBody>
          <a:bodyPr wrap="square">
            <a:spAutoFit/>
          </a:bodyPr>
          <a:lstStyle/>
          <a:p>
            <a:pPr marL="398463" indent="-398463">
              <a:spcAft>
                <a:spcPts val="300"/>
              </a:spcAft>
              <a:buClr>
                <a:schemeClr val="accent6">
                  <a:lumMod val="50000"/>
                </a:schemeClr>
              </a:buClr>
              <a:buFont typeface="Wingdings 3" panose="05040102010807070707" pitchFamily="18" charset="2"/>
              <a:buChar char=""/>
            </a:pPr>
            <a:r>
              <a:rPr lang="en-US" sz="2400" dirty="0" smtClean="0"/>
              <a:t>Whilst </a:t>
            </a:r>
            <a:r>
              <a:rPr lang="en-US" sz="2400" dirty="0"/>
              <a:t>the Dragons' Den is a television format, the questions asked of the candidates on it are typical </a:t>
            </a:r>
            <a:r>
              <a:rPr lang="en-US" sz="2400" dirty="0" smtClean="0"/>
              <a:t>of the </a:t>
            </a:r>
            <a:r>
              <a:rPr lang="en-US" sz="2400" dirty="0"/>
              <a:t>questions that any entrepreneur should ask themselves when developing a new business idea. </a:t>
            </a:r>
            <a:endParaRPr lang="en-US" sz="2400" dirty="0" smtClean="0"/>
          </a:p>
          <a:p>
            <a:pPr marL="398463" indent="-398463">
              <a:spcAft>
                <a:spcPts val="300"/>
              </a:spcAft>
              <a:buClr>
                <a:schemeClr val="accent6">
                  <a:lumMod val="50000"/>
                </a:schemeClr>
              </a:buClr>
              <a:buFont typeface="Wingdings 3" panose="05040102010807070707" pitchFamily="18" charset="2"/>
              <a:buChar char=""/>
            </a:pPr>
            <a:r>
              <a:rPr lang="en-US" sz="2400" dirty="0" smtClean="0"/>
              <a:t>Any new business </a:t>
            </a:r>
            <a:r>
              <a:rPr lang="en-US" sz="2400" dirty="0"/>
              <a:t>incurs opportunity costs - the entrepreneur gives up time, usually money too, resources which could otherwise be invested elsewhere. So the business idea needs to be worth the risk taken with these </a:t>
            </a:r>
            <a:r>
              <a:rPr lang="en-US" sz="2400" dirty="0" smtClean="0"/>
              <a:t>resources.</a:t>
            </a:r>
          </a:p>
          <a:p>
            <a:pPr marL="398463" indent="-398463">
              <a:spcAft>
                <a:spcPts val="300"/>
              </a:spcAft>
              <a:buClr>
                <a:schemeClr val="accent6">
                  <a:lumMod val="50000"/>
                </a:schemeClr>
              </a:buClr>
              <a:buFont typeface="Wingdings 3" panose="05040102010807070707" pitchFamily="18" charset="2"/>
              <a:buChar char=""/>
            </a:pPr>
            <a:r>
              <a:rPr lang="en-US" sz="2400" dirty="0" smtClean="0"/>
              <a:t>The </a:t>
            </a:r>
            <a:r>
              <a:rPr lang="en-US" sz="2400" dirty="0"/>
              <a:t>construction of a business plan is a common way to explore the business idea and to reduce the risk that it will fail. </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105</a:t>
            </a:r>
            <a:endParaRPr lang="en-GB" sz="1200" b="1" dirty="0">
              <a:latin typeface="Arial" panose="020B0604020202020204" pitchFamily="34" charset="0"/>
              <a:cs typeface="Arial" panose="020B0604020202020204" pitchFamily="34" charset="0"/>
            </a:endParaRPr>
          </a:p>
        </p:txBody>
      </p:sp>
      <p:pic>
        <p:nvPicPr>
          <p:cNvPr id="5" name="5 - Bad Drag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04248" y="1124744"/>
            <a:ext cx="2052228" cy="1394901"/>
          </a:xfrm>
          <a:prstGeom prst="rect">
            <a:avLst/>
          </a:prstGeom>
        </p:spPr>
      </p:pic>
      <p:pic>
        <p:nvPicPr>
          <p:cNvPr id="8" name="5 - Good Dragon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804248" y="4725144"/>
            <a:ext cx="2052228" cy="1331819"/>
          </a:xfrm>
          <a:prstGeom prst="rect">
            <a:avLst/>
          </a:prstGeom>
        </p:spPr>
      </p:pic>
      <p:sp>
        <p:nvSpPr>
          <p:cNvPr id="9" name="Rounded Rectangle 8"/>
          <p:cNvSpPr/>
          <p:nvPr/>
        </p:nvSpPr>
        <p:spPr>
          <a:xfrm>
            <a:off x="7164288" y="2695496"/>
            <a:ext cx="1296144" cy="36004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latin typeface="Arial" panose="020B0604020202020204" pitchFamily="34" charset="0"/>
                <a:cs typeface="Arial" panose="020B0604020202020204" pitchFamily="34" charset="0"/>
              </a:rPr>
              <a:t>Bad Plan</a:t>
            </a:r>
            <a:endParaRPr lang="en-GB" dirty="0">
              <a:latin typeface="Arial" panose="020B0604020202020204" pitchFamily="34" charset="0"/>
              <a:cs typeface="Arial" panose="020B0604020202020204" pitchFamily="34" charset="0"/>
            </a:endParaRPr>
          </a:p>
        </p:txBody>
      </p:sp>
      <p:sp>
        <p:nvSpPr>
          <p:cNvPr id="10" name="Rounded Rectangle 9">
            <a:hlinkClick r:id="rId9" action="ppaction://hlinkfile"/>
          </p:cNvPr>
          <p:cNvSpPr/>
          <p:nvPr/>
        </p:nvSpPr>
        <p:spPr>
          <a:xfrm>
            <a:off x="7092280" y="6165304"/>
            <a:ext cx="1440160" cy="36004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latin typeface="Arial" panose="020B0604020202020204" pitchFamily="34" charset="0"/>
                <a:cs typeface="Arial" panose="020B0604020202020204" pitchFamily="34" charset="0"/>
              </a:rPr>
              <a:t>Good Plan</a:t>
            </a:r>
            <a:endParaRPr lang="en-GB" dirty="0">
              <a:latin typeface="Arial" panose="020B0604020202020204" pitchFamily="34" charset="0"/>
              <a:cs typeface="Arial" panose="020B0604020202020204" pitchFamily="34" charset="0"/>
            </a:endParaRPr>
          </a:p>
        </p:txBody>
      </p:sp>
      <p:sp>
        <p:nvSpPr>
          <p:cNvPr id="11" name="TextBox 10"/>
          <p:cNvSpPr txBox="1"/>
          <p:nvPr/>
        </p:nvSpPr>
        <p:spPr>
          <a:xfrm>
            <a:off x="6804248" y="3349441"/>
            <a:ext cx="2052228" cy="1015663"/>
          </a:xfrm>
          <a:prstGeom prst="rect">
            <a:avLst/>
          </a:prstGeom>
          <a:noFill/>
        </p:spPr>
        <p:txBody>
          <a:bodyPr wrap="square" rtlCol="0">
            <a:spAutoFit/>
          </a:bodyPr>
          <a:lstStyle/>
          <a:p>
            <a:pPr algn="ctr"/>
            <a:r>
              <a:rPr lang="en-IE" sz="2000" dirty="0" smtClean="0"/>
              <a:t>Outline what is and good about the two videos</a:t>
            </a:r>
            <a:endParaRPr lang="en-GB" sz="2000" dirty="0"/>
          </a:p>
        </p:txBody>
      </p:sp>
    </p:spTree>
    <p:extLst>
      <p:ext uri="{BB962C8B-B14F-4D97-AF65-F5344CB8AC3E}">
        <p14:creationId xmlns:p14="http://schemas.microsoft.com/office/powerpoint/2010/main" val="125602161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5"/>
                </p:tgtEl>
              </p:cMediaNode>
            </p:video>
            <p:video>
              <p:cMediaNode vol="80000">
                <p:cTn id="13" fill="hold" display="0">
                  <p:stCondLst>
                    <p:cond delay="indefinite"/>
                  </p:stCondLst>
                </p:cTn>
                <p:tgtEl>
                  <p:spTgt spid="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480720" cy="5709255"/>
          </a:xfrm>
          <a:prstGeom prst="rect">
            <a:avLst/>
          </a:prstGeom>
        </p:spPr>
        <p:txBody>
          <a:bodyPr wrap="square">
            <a:spAutoFit/>
          </a:bodyPr>
          <a:lstStyle/>
          <a:p>
            <a:pPr marL="398463" indent="-398463">
              <a:spcAft>
                <a:spcPts val="300"/>
              </a:spcAft>
              <a:buClr>
                <a:schemeClr val="accent6">
                  <a:lumMod val="50000"/>
                </a:schemeClr>
              </a:buClr>
              <a:buFont typeface="Wingdings 3" panose="05040102010807070707" pitchFamily="18" charset="2"/>
              <a:buChar char=""/>
            </a:pPr>
            <a:r>
              <a:rPr lang="en-US" sz="2400" b="1" dirty="0">
                <a:solidFill>
                  <a:srgbClr val="FF0000"/>
                </a:solidFill>
              </a:rPr>
              <a:t>Investment</a:t>
            </a:r>
            <a:r>
              <a:rPr lang="en-US" sz="2400" dirty="0"/>
              <a:t> means spending now that will yield income in the future. It can mean investing in one's own business, either to start up or to expand, or taking a part share in someone else's.</a:t>
            </a:r>
          </a:p>
          <a:p>
            <a:pPr marL="398463" indent="-398463">
              <a:spcAft>
                <a:spcPts val="300"/>
              </a:spcAft>
              <a:buClr>
                <a:schemeClr val="accent6">
                  <a:lumMod val="50000"/>
                </a:schemeClr>
              </a:buClr>
              <a:buFont typeface="Wingdings 3" panose="05040102010807070707" pitchFamily="18" charset="2"/>
              <a:buChar char=""/>
            </a:pPr>
            <a:r>
              <a:rPr lang="en-US" sz="2400" b="1" dirty="0">
                <a:solidFill>
                  <a:srgbClr val="FF0000"/>
                </a:solidFill>
              </a:rPr>
              <a:t>Business plan </a:t>
            </a:r>
            <a:r>
              <a:rPr lang="en-US" sz="2400" dirty="0"/>
              <a:t>- a written document detailing all aspects of a business idea. A business plan includes information on the product or service, marketing, production, human resources, equipment needed and financial information</a:t>
            </a:r>
            <a:r>
              <a:rPr lang="en-US" sz="2400" dirty="0" smtClean="0"/>
              <a:t>.</a:t>
            </a:r>
          </a:p>
          <a:p>
            <a:pPr marL="398463" indent="-398463">
              <a:spcAft>
                <a:spcPts val="300"/>
              </a:spcAft>
              <a:buClr>
                <a:schemeClr val="accent6">
                  <a:lumMod val="50000"/>
                </a:schemeClr>
              </a:buClr>
              <a:buFont typeface="Wingdings 3" panose="05040102010807070707" pitchFamily="18" charset="2"/>
              <a:buChar char=""/>
            </a:pPr>
            <a:r>
              <a:rPr lang="en-US" sz="2400" b="1" dirty="0">
                <a:solidFill>
                  <a:srgbClr val="FF0000"/>
                </a:solidFill>
              </a:rPr>
              <a:t>Business planning </a:t>
            </a:r>
            <a:r>
              <a:rPr lang="en-US" sz="2400" dirty="0"/>
              <a:t>- the process of carrying out market research and thinking through a business idea in order to construct a business plan.</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105</a:t>
            </a:r>
            <a:endParaRPr lang="en-GB" sz="1200" b="1" dirty="0">
              <a:latin typeface="Arial" panose="020B0604020202020204" pitchFamily="34" charset="0"/>
              <a:cs typeface="Arial" panose="020B0604020202020204" pitchFamily="34" charset="0"/>
            </a:endParaRPr>
          </a:p>
        </p:txBody>
      </p:sp>
      <p:pic>
        <p:nvPicPr>
          <p:cNvPr id="5" name="5 - Bad Drag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04248" y="1124744"/>
            <a:ext cx="2052228" cy="1394901"/>
          </a:xfrm>
          <a:prstGeom prst="rect">
            <a:avLst/>
          </a:prstGeom>
        </p:spPr>
      </p:pic>
      <p:pic>
        <p:nvPicPr>
          <p:cNvPr id="8" name="5 - Good Dragon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804248" y="4725144"/>
            <a:ext cx="2052228" cy="1331819"/>
          </a:xfrm>
          <a:prstGeom prst="rect">
            <a:avLst/>
          </a:prstGeom>
        </p:spPr>
      </p:pic>
      <p:sp>
        <p:nvSpPr>
          <p:cNvPr id="9" name="Rounded Rectangle 8"/>
          <p:cNvSpPr/>
          <p:nvPr/>
        </p:nvSpPr>
        <p:spPr>
          <a:xfrm>
            <a:off x="7164288" y="2695496"/>
            <a:ext cx="1296144" cy="36004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latin typeface="Arial" panose="020B0604020202020204" pitchFamily="34" charset="0"/>
                <a:cs typeface="Arial" panose="020B0604020202020204" pitchFamily="34" charset="0"/>
              </a:rPr>
              <a:t>Bad Plan</a:t>
            </a:r>
            <a:endParaRPr lang="en-GB" dirty="0">
              <a:latin typeface="Arial" panose="020B0604020202020204" pitchFamily="34" charset="0"/>
              <a:cs typeface="Arial" panose="020B0604020202020204" pitchFamily="34" charset="0"/>
            </a:endParaRPr>
          </a:p>
        </p:txBody>
      </p:sp>
      <p:sp>
        <p:nvSpPr>
          <p:cNvPr id="10" name="Rounded Rectangle 9">
            <a:hlinkClick r:id="rId9" action="ppaction://hlinkfile"/>
          </p:cNvPr>
          <p:cNvSpPr/>
          <p:nvPr/>
        </p:nvSpPr>
        <p:spPr>
          <a:xfrm>
            <a:off x="7092280" y="6165304"/>
            <a:ext cx="1440160" cy="360040"/>
          </a:xfrm>
          <a:prstGeom prst="round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latin typeface="Arial" panose="020B0604020202020204" pitchFamily="34" charset="0"/>
                <a:cs typeface="Arial" panose="020B0604020202020204" pitchFamily="34" charset="0"/>
              </a:rPr>
              <a:t>Good Plan</a:t>
            </a:r>
            <a:endParaRPr lang="en-GB" dirty="0">
              <a:latin typeface="Arial" panose="020B0604020202020204" pitchFamily="34" charset="0"/>
              <a:cs typeface="Arial" panose="020B0604020202020204" pitchFamily="34" charset="0"/>
            </a:endParaRPr>
          </a:p>
        </p:txBody>
      </p:sp>
      <p:sp>
        <p:nvSpPr>
          <p:cNvPr id="11" name="TextBox 10"/>
          <p:cNvSpPr txBox="1"/>
          <p:nvPr/>
        </p:nvSpPr>
        <p:spPr>
          <a:xfrm>
            <a:off x="6804248" y="3349441"/>
            <a:ext cx="2052228" cy="1015663"/>
          </a:xfrm>
          <a:prstGeom prst="rect">
            <a:avLst/>
          </a:prstGeom>
          <a:noFill/>
        </p:spPr>
        <p:txBody>
          <a:bodyPr wrap="square" rtlCol="0">
            <a:spAutoFit/>
          </a:bodyPr>
          <a:lstStyle/>
          <a:p>
            <a:pPr algn="ctr"/>
            <a:r>
              <a:rPr lang="en-IE" sz="2000" dirty="0" smtClean="0"/>
              <a:t>Outline what is and good about the two videos</a:t>
            </a:r>
            <a:endParaRPr lang="en-GB" sz="2000" dirty="0"/>
          </a:p>
        </p:txBody>
      </p:sp>
    </p:spTree>
    <p:extLst>
      <p:ext uri="{BB962C8B-B14F-4D97-AF65-F5344CB8AC3E}">
        <p14:creationId xmlns:p14="http://schemas.microsoft.com/office/powerpoint/2010/main" val="89175723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5"/>
                </p:tgtEl>
              </p:cMediaNode>
            </p:video>
            <p:video>
              <p:cMediaNode vol="80000">
                <p:cTn id="13" fill="hold" display="0">
                  <p:stCondLst>
                    <p:cond delay="indefinite"/>
                  </p:stCondLst>
                </p:cTn>
                <p:tgtEl>
                  <p:spTgt spid="8"/>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472608" cy="5709255"/>
          </a:xfrm>
          <a:prstGeom prst="rect">
            <a:avLst/>
          </a:prstGeom>
        </p:spPr>
        <p:txBody>
          <a:bodyPr wrap="square">
            <a:spAutoFit/>
          </a:bodyPr>
          <a:lstStyle/>
          <a:p>
            <a:pPr>
              <a:spcAft>
                <a:spcPts val="300"/>
              </a:spcAft>
              <a:buClr>
                <a:schemeClr val="accent6">
                  <a:lumMod val="50000"/>
                </a:schemeClr>
              </a:buClr>
            </a:pPr>
            <a:r>
              <a:rPr lang="en-US" sz="2400" b="1" dirty="0"/>
              <a:t>What is a business plan?</a:t>
            </a:r>
          </a:p>
          <a:p>
            <a:pPr marL="398463" indent="-398463">
              <a:spcAft>
                <a:spcPts val="300"/>
              </a:spcAft>
              <a:buClr>
                <a:schemeClr val="accent6">
                  <a:lumMod val="50000"/>
                </a:schemeClr>
              </a:buClr>
              <a:buFont typeface="Wingdings 3" panose="05040102010807070707" pitchFamily="18" charset="2"/>
              <a:buChar char=""/>
            </a:pPr>
            <a:r>
              <a:rPr lang="en-US" sz="2400" dirty="0"/>
              <a:t>A business plan is a written document which contains detailed information on different aspects of a business idea. It is a formal report used by the entrepreneur for their own planning and also to support applications for finance for the business idea. </a:t>
            </a:r>
            <a:endParaRPr lang="en-US" sz="2400" dirty="0" smtClean="0"/>
          </a:p>
          <a:p>
            <a:pPr marL="398463" indent="-398463">
              <a:spcAft>
                <a:spcPts val="300"/>
              </a:spcAft>
              <a:buClr>
                <a:schemeClr val="accent6">
                  <a:lumMod val="50000"/>
                </a:schemeClr>
              </a:buClr>
              <a:buFont typeface="Wingdings 3" panose="05040102010807070707" pitchFamily="18" charset="2"/>
              <a:buChar char=""/>
            </a:pPr>
            <a:r>
              <a:rPr lang="en-US" sz="2400" dirty="0" smtClean="0"/>
              <a:t>A </a:t>
            </a:r>
            <a:r>
              <a:rPr lang="en-US" sz="2400" dirty="0"/>
              <a:t>business plan completed with care and diligence is likely to take some time to construct because of the need to carry out market research and to prepare financial information.</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9732651"/>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616624" cy="5624617"/>
          </a:xfrm>
          <a:prstGeom prst="rect">
            <a:avLst/>
          </a:prstGeom>
        </p:spPr>
        <p:txBody>
          <a:bodyPr wrap="square">
            <a:spAutoFit/>
          </a:bodyPr>
          <a:lstStyle/>
          <a:p>
            <a:pPr>
              <a:spcAft>
                <a:spcPts val="300"/>
              </a:spcAft>
              <a:buClr>
                <a:schemeClr val="accent6">
                  <a:lumMod val="50000"/>
                </a:schemeClr>
              </a:buClr>
            </a:pPr>
            <a:r>
              <a:rPr lang="en-US" sz="1900" b="1" dirty="0"/>
              <a:t>The purpose of business planning</a:t>
            </a:r>
          </a:p>
          <a:p>
            <a:pPr marL="398463" indent="-398463">
              <a:spcAft>
                <a:spcPts val="300"/>
              </a:spcAft>
              <a:buClr>
                <a:schemeClr val="accent6">
                  <a:lumMod val="50000"/>
                </a:schemeClr>
              </a:buClr>
              <a:buFont typeface="Wingdings 3" panose="05040102010807070707" pitchFamily="18" charset="2"/>
              <a:buChar char=""/>
            </a:pPr>
            <a:r>
              <a:rPr lang="en-US" sz="1900" dirty="0"/>
              <a:t>In the case study above, John and Tracy need to ask themselves many questions.</a:t>
            </a:r>
          </a:p>
          <a:p>
            <a:pPr marL="631825" indent="-271463">
              <a:spcAft>
                <a:spcPts val="300"/>
              </a:spcAft>
              <a:buClr>
                <a:schemeClr val="accent6">
                  <a:lumMod val="50000"/>
                </a:schemeClr>
              </a:buClr>
              <a:buFont typeface="Arial" panose="020B0604020202020204" pitchFamily="34" charset="0"/>
              <a:buChar char="•"/>
            </a:pPr>
            <a:r>
              <a:rPr lang="en-US" sz="1900" dirty="0" smtClean="0"/>
              <a:t>Can </a:t>
            </a:r>
            <a:r>
              <a:rPr lang="en-US" sz="1900" dirty="0"/>
              <a:t>they afford the initial conversion work to their house?</a:t>
            </a:r>
          </a:p>
          <a:p>
            <a:pPr marL="631825" indent="-271463">
              <a:spcAft>
                <a:spcPts val="300"/>
              </a:spcAft>
              <a:buClr>
                <a:schemeClr val="accent6">
                  <a:lumMod val="50000"/>
                </a:schemeClr>
              </a:buClr>
              <a:buFont typeface="Arial" panose="020B0604020202020204" pitchFamily="34" charset="0"/>
              <a:buChar char="•"/>
            </a:pPr>
            <a:r>
              <a:rPr lang="en-US" sz="1900" dirty="0" smtClean="0"/>
              <a:t>How </a:t>
            </a:r>
            <a:r>
              <a:rPr lang="en-US" sz="1900" dirty="0"/>
              <a:t>much demand will they be likely to have now and in the future?</a:t>
            </a:r>
          </a:p>
          <a:p>
            <a:pPr marL="631825" indent="-271463">
              <a:spcAft>
                <a:spcPts val="300"/>
              </a:spcAft>
              <a:buClr>
                <a:schemeClr val="accent6">
                  <a:lumMod val="50000"/>
                </a:schemeClr>
              </a:buClr>
              <a:buFont typeface="Arial" panose="020B0604020202020204" pitchFamily="34" charset="0"/>
              <a:buChar char="•"/>
            </a:pPr>
            <a:r>
              <a:rPr lang="en-US" sz="1900" dirty="0" smtClean="0"/>
              <a:t>How </a:t>
            </a:r>
            <a:r>
              <a:rPr lang="en-US" sz="1900" dirty="0"/>
              <a:t>might demand vary over </a:t>
            </a:r>
            <a:r>
              <a:rPr lang="en-US" sz="1900" dirty="0" smtClean="0"/>
              <a:t/>
            </a:r>
            <a:br>
              <a:rPr lang="en-US" sz="1900" dirty="0" smtClean="0"/>
            </a:br>
            <a:r>
              <a:rPr lang="en-US" sz="1900" dirty="0" smtClean="0"/>
              <a:t>the year </a:t>
            </a:r>
            <a:r>
              <a:rPr lang="en-US" sz="1900" dirty="0"/>
              <a:t>- few tourists visit the </a:t>
            </a:r>
            <a:r>
              <a:rPr lang="en-US" sz="1900" dirty="0" smtClean="0"/>
              <a:t/>
            </a:r>
            <a:br>
              <a:rPr lang="en-US" sz="1900" dirty="0" smtClean="0"/>
            </a:br>
            <a:r>
              <a:rPr lang="en-US" sz="1900" dirty="0" smtClean="0"/>
              <a:t>seaside </a:t>
            </a:r>
            <a:r>
              <a:rPr lang="en-US" sz="1900" dirty="0"/>
              <a:t>in winter?</a:t>
            </a:r>
          </a:p>
          <a:p>
            <a:pPr marL="631825" indent="-271463">
              <a:spcAft>
                <a:spcPts val="300"/>
              </a:spcAft>
              <a:buClr>
                <a:schemeClr val="accent6">
                  <a:lumMod val="50000"/>
                </a:schemeClr>
              </a:buClr>
              <a:buFont typeface="Arial" panose="020B0604020202020204" pitchFamily="34" charset="0"/>
              <a:buChar char="•"/>
            </a:pPr>
            <a:r>
              <a:rPr lang="en-US" sz="1900" dirty="0" smtClean="0"/>
              <a:t>How </a:t>
            </a:r>
            <a:r>
              <a:rPr lang="en-US" sz="1900" dirty="0"/>
              <a:t>much profit can they </a:t>
            </a:r>
            <a:r>
              <a:rPr lang="en-US" sz="1900" dirty="0" smtClean="0"/>
              <a:t/>
            </a:r>
            <a:br>
              <a:rPr lang="en-US" sz="1900" dirty="0" smtClean="0"/>
            </a:br>
            <a:r>
              <a:rPr lang="en-US" sz="1900" dirty="0" smtClean="0"/>
              <a:t>hope to </a:t>
            </a:r>
            <a:r>
              <a:rPr lang="en-US" sz="1900" dirty="0"/>
              <a:t>make?</a:t>
            </a:r>
          </a:p>
          <a:p>
            <a:pPr marL="631825" indent="-271463">
              <a:spcAft>
                <a:spcPts val="300"/>
              </a:spcAft>
              <a:buClr>
                <a:schemeClr val="accent6">
                  <a:lumMod val="50000"/>
                </a:schemeClr>
              </a:buClr>
              <a:buFont typeface="Arial" panose="020B0604020202020204" pitchFamily="34" charset="0"/>
              <a:buChar char="•"/>
            </a:pPr>
            <a:r>
              <a:rPr lang="en-US" sz="1900" dirty="0" smtClean="0"/>
              <a:t>How </a:t>
            </a:r>
            <a:r>
              <a:rPr lang="en-US" sz="1900" dirty="0"/>
              <a:t>much competition will they face?</a:t>
            </a:r>
          </a:p>
          <a:p>
            <a:pPr marL="398463" indent="-398463">
              <a:spcAft>
                <a:spcPts val="300"/>
              </a:spcAft>
              <a:buClr>
                <a:schemeClr val="accent6">
                  <a:lumMod val="50000"/>
                </a:schemeClr>
              </a:buClr>
              <a:buFont typeface="Wingdings 3" panose="05040102010807070707" pitchFamily="18" charset="2"/>
              <a:buChar char=""/>
            </a:pPr>
            <a:r>
              <a:rPr lang="en-US" sz="1900" dirty="0"/>
              <a:t>The issue of competition is important: they need to identify a secure source of competitive advantage. Writing a business plan will help John and Tracy to address these questions in a thorough and logical way.</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1200" b="1" dirty="0">
              <a:latin typeface="Arial" panose="020B0604020202020204" pitchFamily="34" charset="0"/>
              <a:cs typeface="Arial" panose="020B0604020202020204" pitchFamily="34" charset="0"/>
            </a:endParaRPr>
          </a:p>
        </p:txBody>
      </p:sp>
      <p:grpSp>
        <p:nvGrpSpPr>
          <p:cNvPr id="4" name="Group 3"/>
          <p:cNvGrpSpPr/>
          <p:nvPr/>
        </p:nvGrpSpPr>
        <p:grpSpPr>
          <a:xfrm>
            <a:off x="4355976" y="1374224"/>
            <a:ext cx="4572508" cy="5223128"/>
            <a:chOff x="4355976" y="1374224"/>
            <a:chExt cx="4572508" cy="5223128"/>
          </a:xfrm>
        </p:grpSpPr>
        <p:sp>
          <p:nvSpPr>
            <p:cNvPr id="11" name="Oval 10"/>
            <p:cNvSpPr/>
            <p:nvPr/>
          </p:nvSpPr>
          <p:spPr>
            <a:xfrm>
              <a:off x="5508104" y="2852936"/>
              <a:ext cx="2304256" cy="2304256"/>
            </a:xfrm>
            <a:prstGeom prst="ellipse">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000" dirty="0" smtClean="0">
                  <a:solidFill>
                    <a:schemeClr val="tx1"/>
                  </a:solidFill>
                  <a:latin typeface="Arial" panose="020B0604020202020204" pitchFamily="34" charset="0"/>
                  <a:cs typeface="Arial" panose="020B0604020202020204" pitchFamily="34" charset="0"/>
                </a:rPr>
                <a:t>The </a:t>
              </a:r>
              <a:br>
                <a:rPr lang="en-IE" sz="2000" dirty="0" smtClean="0">
                  <a:solidFill>
                    <a:schemeClr val="tx1"/>
                  </a:solidFill>
                  <a:latin typeface="Arial" panose="020B0604020202020204" pitchFamily="34" charset="0"/>
                  <a:cs typeface="Arial" panose="020B0604020202020204" pitchFamily="34" charset="0"/>
                </a:rPr>
              </a:br>
              <a:r>
                <a:rPr lang="en-IE" sz="2000" dirty="0" smtClean="0">
                  <a:solidFill>
                    <a:schemeClr val="tx1"/>
                  </a:solidFill>
                  <a:latin typeface="Arial" panose="020B0604020202020204" pitchFamily="34" charset="0"/>
                  <a:cs typeface="Arial" panose="020B0604020202020204" pitchFamily="34" charset="0"/>
                </a:rPr>
                <a:t>purpose </a:t>
              </a:r>
              <a:br>
                <a:rPr lang="en-IE" sz="2000" dirty="0" smtClean="0">
                  <a:solidFill>
                    <a:schemeClr val="tx1"/>
                  </a:solidFill>
                  <a:latin typeface="Arial" panose="020B0604020202020204" pitchFamily="34" charset="0"/>
                  <a:cs typeface="Arial" panose="020B0604020202020204" pitchFamily="34" charset="0"/>
                </a:rPr>
              </a:br>
              <a:r>
                <a:rPr lang="en-IE" sz="2000" dirty="0" smtClean="0">
                  <a:solidFill>
                    <a:schemeClr val="tx1"/>
                  </a:solidFill>
                  <a:latin typeface="Arial" panose="020B0604020202020204" pitchFamily="34" charset="0"/>
                  <a:cs typeface="Arial" panose="020B0604020202020204" pitchFamily="34" charset="0"/>
                </a:rPr>
                <a:t>of </a:t>
              </a:r>
              <a:br>
                <a:rPr lang="en-IE" sz="2000" dirty="0" smtClean="0">
                  <a:solidFill>
                    <a:schemeClr val="tx1"/>
                  </a:solidFill>
                  <a:latin typeface="Arial" panose="020B0604020202020204" pitchFamily="34" charset="0"/>
                  <a:cs typeface="Arial" panose="020B0604020202020204" pitchFamily="34" charset="0"/>
                </a:rPr>
              </a:br>
              <a:r>
                <a:rPr lang="en-IE" sz="2000" dirty="0" smtClean="0">
                  <a:solidFill>
                    <a:schemeClr val="tx1"/>
                  </a:solidFill>
                  <a:latin typeface="Arial" panose="020B0604020202020204" pitchFamily="34" charset="0"/>
                  <a:cs typeface="Arial" panose="020B0604020202020204" pitchFamily="34" charset="0"/>
                </a:rPr>
                <a:t>Business Planning</a:t>
              </a:r>
              <a:endParaRPr lang="en-GB" sz="2000" dirty="0">
                <a:solidFill>
                  <a:schemeClr val="tx1"/>
                </a:solidFill>
                <a:latin typeface="Arial" panose="020B0604020202020204" pitchFamily="34" charset="0"/>
                <a:cs typeface="Arial" panose="020B0604020202020204" pitchFamily="34" charset="0"/>
              </a:endParaRPr>
            </a:p>
          </p:txBody>
        </p:sp>
        <p:sp>
          <p:nvSpPr>
            <p:cNvPr id="3" name="Oval 2"/>
            <p:cNvSpPr/>
            <p:nvPr/>
          </p:nvSpPr>
          <p:spPr>
            <a:xfrm>
              <a:off x="5796136" y="1374224"/>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000" dirty="0" smtClean="0">
                  <a:solidFill>
                    <a:schemeClr val="tx1"/>
                  </a:solidFill>
                  <a:latin typeface="Arial" panose="020B0604020202020204" pitchFamily="34" charset="0"/>
                  <a:cs typeface="Arial" panose="020B0604020202020204" pitchFamily="34" charset="0"/>
                </a:rPr>
                <a:t>To Gain Finance</a:t>
              </a:r>
              <a:endParaRPr lang="en-GB" sz="2000"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a:off x="4355976" y="3140968"/>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000" dirty="0" smtClean="0">
                  <a:solidFill>
                    <a:schemeClr val="tx1"/>
                  </a:solidFill>
                  <a:latin typeface="Arial" panose="020B0604020202020204" pitchFamily="34" charset="0"/>
                  <a:cs typeface="Arial" panose="020B0604020202020204" pitchFamily="34" charset="0"/>
                </a:rPr>
                <a:t>To reduce the Risk of Failure</a:t>
              </a:r>
              <a:endParaRPr lang="en-GB" sz="2000"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a:off x="7200292" y="3044638"/>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2000" dirty="0" smtClean="0">
                  <a:solidFill>
                    <a:schemeClr val="tx1"/>
                  </a:solidFill>
                  <a:latin typeface="Arial" panose="020B0604020202020204" pitchFamily="34" charset="0"/>
                  <a:cs typeface="Arial" panose="020B0604020202020204" pitchFamily="34" charset="0"/>
                </a:rPr>
                <a:t>To give Focus and Direction</a:t>
              </a:r>
              <a:endParaRPr lang="en-GB" sz="2000"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5778134" y="4869160"/>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dirty="0" smtClean="0">
                  <a:solidFill>
                    <a:schemeClr val="tx1"/>
                  </a:solidFill>
                  <a:latin typeface="Arial" panose="020B0604020202020204" pitchFamily="34" charset="0"/>
                  <a:cs typeface="Arial" panose="020B0604020202020204" pitchFamily="34" charset="0"/>
                </a:rPr>
                <a:t>To support monitoring and evaluation</a:t>
              </a:r>
              <a:endParaRPr lang="en-GB"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006396150"/>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544616" cy="5586145"/>
          </a:xfrm>
          <a:prstGeom prst="rect">
            <a:avLst/>
          </a:prstGeom>
        </p:spPr>
        <p:txBody>
          <a:bodyPr wrap="square">
            <a:spAutoFit/>
          </a:bodyPr>
          <a:lstStyle/>
          <a:p>
            <a:pPr marL="398463" indent="-398463">
              <a:spcAft>
                <a:spcPts val="300"/>
              </a:spcAft>
              <a:buClr>
                <a:schemeClr val="accent6">
                  <a:lumMod val="50000"/>
                </a:schemeClr>
              </a:buClr>
              <a:buFont typeface="Wingdings 3" panose="05040102010807070707" pitchFamily="18" charset="2"/>
              <a:buChar char=""/>
            </a:pPr>
            <a:r>
              <a:rPr lang="en-US" dirty="0"/>
              <a:t>Completing a business plan helps to reduce the risk of the business idea failing, since potential pitfalls should be identified early and can be addressed. It forces the entrepreneur to consider many different aspects of their business idea:</a:t>
            </a:r>
          </a:p>
          <a:p>
            <a:pPr marL="631825" indent="-271463">
              <a:spcAft>
                <a:spcPts val="300"/>
              </a:spcAft>
              <a:buClr>
                <a:schemeClr val="accent6">
                  <a:lumMod val="50000"/>
                </a:schemeClr>
              </a:buClr>
              <a:buFont typeface="Arial" panose="020B0604020202020204" pitchFamily="34" charset="0"/>
              <a:buChar char="•"/>
            </a:pPr>
            <a:r>
              <a:rPr lang="en-US" dirty="0" smtClean="0"/>
              <a:t>How </a:t>
            </a:r>
            <a:r>
              <a:rPr lang="en-US" dirty="0"/>
              <a:t>it is different from competing products</a:t>
            </a:r>
          </a:p>
          <a:p>
            <a:pPr marL="631825" indent="-271463">
              <a:spcAft>
                <a:spcPts val="300"/>
              </a:spcAft>
              <a:buClr>
                <a:schemeClr val="accent6">
                  <a:lumMod val="50000"/>
                </a:schemeClr>
              </a:buClr>
              <a:buFont typeface="Arial" panose="020B0604020202020204" pitchFamily="34" charset="0"/>
              <a:buChar char="•"/>
            </a:pPr>
            <a:r>
              <a:rPr lang="en-US" dirty="0" smtClean="0"/>
              <a:t>Who </a:t>
            </a:r>
            <a:r>
              <a:rPr lang="en-US" dirty="0"/>
              <a:t>it is aimed at - the target market</a:t>
            </a:r>
          </a:p>
          <a:p>
            <a:pPr marL="631825" indent="-271463">
              <a:spcAft>
                <a:spcPts val="300"/>
              </a:spcAft>
              <a:buClr>
                <a:schemeClr val="accent6">
                  <a:lumMod val="50000"/>
                </a:schemeClr>
              </a:buClr>
              <a:buFont typeface="Arial" panose="020B0604020202020204" pitchFamily="34" charset="0"/>
              <a:buChar char="•"/>
            </a:pPr>
            <a:r>
              <a:rPr lang="en-US" dirty="0" smtClean="0"/>
              <a:t>How </a:t>
            </a:r>
            <a:r>
              <a:rPr lang="en-US" dirty="0"/>
              <a:t>it will be marketed</a:t>
            </a:r>
          </a:p>
          <a:p>
            <a:pPr marL="631825" indent="-271463">
              <a:spcAft>
                <a:spcPts val="300"/>
              </a:spcAft>
              <a:buClr>
                <a:schemeClr val="accent6">
                  <a:lumMod val="50000"/>
                </a:schemeClr>
              </a:buClr>
              <a:buFont typeface="Arial" panose="020B0604020202020204" pitchFamily="34" charset="0"/>
              <a:buChar char="•"/>
            </a:pPr>
            <a:r>
              <a:rPr lang="en-US" dirty="0" smtClean="0"/>
              <a:t>The </a:t>
            </a:r>
            <a:r>
              <a:rPr lang="en-US" dirty="0"/>
              <a:t>costs of production.</a:t>
            </a:r>
          </a:p>
          <a:p>
            <a:pPr marL="398463" indent="-398463">
              <a:spcAft>
                <a:spcPts val="300"/>
              </a:spcAft>
              <a:buClr>
                <a:schemeClr val="accent6">
                  <a:lumMod val="50000"/>
                </a:schemeClr>
              </a:buClr>
              <a:buFont typeface="Wingdings 3" panose="05040102010807070707" pitchFamily="18" charset="2"/>
              <a:buChar char=""/>
            </a:pPr>
            <a:r>
              <a:rPr lang="en-US" dirty="0"/>
              <a:t>Most entrepreneurs will need some </a:t>
            </a:r>
            <a:r>
              <a:rPr lang="en-US" dirty="0" smtClean="0"/>
              <a:t/>
            </a:r>
            <a:br>
              <a:rPr lang="en-US" dirty="0" smtClean="0"/>
            </a:br>
            <a:r>
              <a:rPr lang="en-US" dirty="0" smtClean="0"/>
              <a:t>sort </a:t>
            </a:r>
            <a:r>
              <a:rPr lang="en-US" dirty="0"/>
              <a:t>of financing either when starting their business or, later, when seeking to expand. A key purpose of business planning is to provide evidence to support the gaining of finance. This could be from investors or from </a:t>
            </a:r>
            <a:r>
              <a:rPr lang="en-US" dirty="0" smtClean="0"/>
              <a:t>lenders.</a:t>
            </a:r>
          </a:p>
          <a:p>
            <a:pPr marL="398463" indent="-398463">
              <a:spcAft>
                <a:spcPts val="300"/>
              </a:spcAft>
              <a:buClr>
                <a:schemeClr val="accent6">
                  <a:lumMod val="50000"/>
                </a:schemeClr>
              </a:buClr>
              <a:buFont typeface="Wingdings 3" panose="05040102010807070707" pitchFamily="18" charset="2"/>
              <a:buChar char=""/>
            </a:pPr>
            <a:r>
              <a:rPr lang="en-US" dirty="0" smtClean="0"/>
              <a:t>As </a:t>
            </a:r>
            <a:r>
              <a:rPr lang="en-US" dirty="0"/>
              <a:t>in the Dragons' Den example above, investors or lenders will want to make sure that their money will be used effectively and that it will generate a return</a:t>
            </a:r>
            <a:r>
              <a:rPr lang="en-US" dirty="0" smtClean="0"/>
              <a:t>.</a:t>
            </a:r>
            <a:endParaRPr lang="en-US"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1200" b="1" dirty="0">
              <a:latin typeface="Arial" panose="020B0604020202020204" pitchFamily="34" charset="0"/>
              <a:cs typeface="Arial" panose="020B0604020202020204" pitchFamily="34" charset="0"/>
            </a:endParaRPr>
          </a:p>
        </p:txBody>
      </p:sp>
      <p:grpSp>
        <p:nvGrpSpPr>
          <p:cNvPr id="5" name="Group 4"/>
          <p:cNvGrpSpPr/>
          <p:nvPr/>
        </p:nvGrpSpPr>
        <p:grpSpPr>
          <a:xfrm>
            <a:off x="4896036" y="1312176"/>
            <a:ext cx="3996444" cy="4565096"/>
            <a:chOff x="4355976" y="1374224"/>
            <a:chExt cx="4572508" cy="5223128"/>
          </a:xfrm>
        </p:grpSpPr>
        <p:sp>
          <p:nvSpPr>
            <p:cNvPr id="8" name="Oval 7"/>
            <p:cNvSpPr/>
            <p:nvPr/>
          </p:nvSpPr>
          <p:spPr>
            <a:xfrm>
              <a:off x="5508104" y="2852936"/>
              <a:ext cx="2304256" cy="2304256"/>
            </a:xfrm>
            <a:prstGeom prst="ellipse">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1600" dirty="0" smtClean="0">
                  <a:solidFill>
                    <a:schemeClr val="tx1"/>
                  </a:solidFill>
                  <a:latin typeface="Arial" panose="020B0604020202020204" pitchFamily="34" charset="0"/>
                  <a:cs typeface="Arial" panose="020B0604020202020204" pitchFamily="34" charset="0"/>
                </a:rPr>
                <a:t>The </a:t>
              </a:r>
              <a:br>
                <a:rPr lang="en-IE" sz="1600" dirty="0" smtClean="0">
                  <a:solidFill>
                    <a:schemeClr val="tx1"/>
                  </a:solidFill>
                  <a:latin typeface="Arial" panose="020B0604020202020204" pitchFamily="34" charset="0"/>
                  <a:cs typeface="Arial" panose="020B0604020202020204" pitchFamily="34" charset="0"/>
                </a:rPr>
              </a:br>
              <a:r>
                <a:rPr lang="en-IE" sz="1600" dirty="0" smtClean="0">
                  <a:solidFill>
                    <a:schemeClr val="tx1"/>
                  </a:solidFill>
                  <a:latin typeface="Arial" panose="020B0604020202020204" pitchFamily="34" charset="0"/>
                  <a:cs typeface="Arial" panose="020B0604020202020204" pitchFamily="34" charset="0"/>
                </a:rPr>
                <a:t>purpose </a:t>
              </a:r>
              <a:br>
                <a:rPr lang="en-IE" sz="1600" dirty="0" smtClean="0">
                  <a:solidFill>
                    <a:schemeClr val="tx1"/>
                  </a:solidFill>
                  <a:latin typeface="Arial" panose="020B0604020202020204" pitchFamily="34" charset="0"/>
                  <a:cs typeface="Arial" panose="020B0604020202020204" pitchFamily="34" charset="0"/>
                </a:rPr>
              </a:br>
              <a:r>
                <a:rPr lang="en-IE" sz="1600" dirty="0" smtClean="0">
                  <a:solidFill>
                    <a:schemeClr val="tx1"/>
                  </a:solidFill>
                  <a:latin typeface="Arial" panose="020B0604020202020204" pitchFamily="34" charset="0"/>
                  <a:cs typeface="Arial" panose="020B0604020202020204" pitchFamily="34" charset="0"/>
                </a:rPr>
                <a:t>of </a:t>
              </a:r>
              <a:br>
                <a:rPr lang="en-IE" sz="1600" dirty="0" smtClean="0">
                  <a:solidFill>
                    <a:schemeClr val="tx1"/>
                  </a:solidFill>
                  <a:latin typeface="Arial" panose="020B0604020202020204" pitchFamily="34" charset="0"/>
                  <a:cs typeface="Arial" panose="020B0604020202020204" pitchFamily="34" charset="0"/>
                </a:rPr>
              </a:br>
              <a:r>
                <a:rPr lang="en-IE" sz="1600" dirty="0" smtClean="0">
                  <a:solidFill>
                    <a:schemeClr val="tx1"/>
                  </a:solidFill>
                  <a:latin typeface="Arial" panose="020B0604020202020204" pitchFamily="34" charset="0"/>
                  <a:cs typeface="Arial" panose="020B0604020202020204" pitchFamily="34" charset="0"/>
                </a:rPr>
                <a:t>Business Planning</a:t>
              </a:r>
              <a:endParaRPr lang="en-GB" sz="1600"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a:off x="5796136" y="1374224"/>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1600" dirty="0" smtClean="0">
                  <a:solidFill>
                    <a:schemeClr val="tx1"/>
                  </a:solidFill>
                  <a:latin typeface="Arial" panose="020B0604020202020204" pitchFamily="34" charset="0"/>
                  <a:cs typeface="Arial" panose="020B0604020202020204" pitchFamily="34" charset="0"/>
                </a:rPr>
                <a:t>To Gain Finance</a:t>
              </a:r>
              <a:endParaRPr lang="en-GB" sz="1600" dirty="0">
                <a:solidFill>
                  <a:schemeClr val="tx1"/>
                </a:solidFill>
                <a:latin typeface="Arial" panose="020B0604020202020204" pitchFamily="34" charset="0"/>
                <a:cs typeface="Arial" panose="020B0604020202020204" pitchFamily="34" charset="0"/>
              </a:endParaRPr>
            </a:p>
          </p:txBody>
        </p:sp>
        <p:sp>
          <p:nvSpPr>
            <p:cNvPr id="10" name="Oval 9"/>
            <p:cNvSpPr/>
            <p:nvPr/>
          </p:nvSpPr>
          <p:spPr>
            <a:xfrm>
              <a:off x="4355976" y="3140968"/>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1600" dirty="0" smtClean="0">
                  <a:solidFill>
                    <a:schemeClr val="tx1"/>
                  </a:solidFill>
                  <a:latin typeface="Arial" panose="020B0604020202020204" pitchFamily="34" charset="0"/>
                  <a:cs typeface="Arial" panose="020B0604020202020204" pitchFamily="34" charset="0"/>
                </a:rPr>
                <a:t>To reduce the Risk of Failure</a:t>
              </a:r>
              <a:endParaRPr lang="en-GB" sz="1600" dirty="0">
                <a:solidFill>
                  <a:schemeClr val="tx1"/>
                </a:solidFill>
                <a:latin typeface="Arial" panose="020B0604020202020204" pitchFamily="34" charset="0"/>
                <a:cs typeface="Arial" panose="020B0604020202020204" pitchFamily="34" charset="0"/>
              </a:endParaRPr>
            </a:p>
          </p:txBody>
        </p:sp>
        <p:sp>
          <p:nvSpPr>
            <p:cNvPr id="11" name="Oval 10"/>
            <p:cNvSpPr/>
            <p:nvPr/>
          </p:nvSpPr>
          <p:spPr>
            <a:xfrm>
              <a:off x="7200292" y="3044638"/>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1600" dirty="0" smtClean="0">
                  <a:solidFill>
                    <a:schemeClr val="tx1"/>
                  </a:solidFill>
                  <a:latin typeface="Arial" panose="020B0604020202020204" pitchFamily="34" charset="0"/>
                  <a:cs typeface="Arial" panose="020B0604020202020204" pitchFamily="34" charset="0"/>
                </a:rPr>
                <a:t>To give Focus and Direction</a:t>
              </a:r>
              <a:endParaRPr lang="en-GB" sz="1600"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5778134" y="4869160"/>
              <a:ext cx="1728192" cy="1728192"/>
            </a:xfrm>
            <a:prstGeom prst="ellipse">
              <a:avLst/>
            </a:prstGeom>
            <a:solidFill>
              <a:srgbClr val="F9B277">
                <a:alpha val="70588"/>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IE" sz="1400" dirty="0" smtClean="0">
                  <a:solidFill>
                    <a:schemeClr val="tx1"/>
                  </a:solidFill>
                  <a:latin typeface="Arial" panose="020B0604020202020204" pitchFamily="34" charset="0"/>
                  <a:cs typeface="Arial" panose="020B0604020202020204" pitchFamily="34" charset="0"/>
                </a:rPr>
                <a:t>To support monitoring and evaluation</a:t>
              </a:r>
              <a:endParaRPr lang="en-GB" sz="1400"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2741432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896544" cy="5586145"/>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200" dirty="0"/>
              <a:t>By reading the business plan they can make an informed decision about whether or not to invest - a solid business plan significantly increases the chance of gaining funding.</a:t>
            </a:r>
          </a:p>
          <a:p>
            <a:pPr marL="360363" indent="-360363">
              <a:spcAft>
                <a:spcPts val="300"/>
              </a:spcAft>
              <a:buClr>
                <a:schemeClr val="accent6">
                  <a:lumMod val="50000"/>
                </a:schemeClr>
              </a:buClr>
              <a:buFont typeface="Wingdings 3" panose="05040102010807070707" pitchFamily="18" charset="2"/>
              <a:buChar char=""/>
            </a:pPr>
            <a:r>
              <a:rPr lang="en-US" sz="2200" dirty="0"/>
              <a:t>A third purpose of business planning is to give focus and direction to a business. The plan should identify targets for the business over time, such as plans for expansion or profit targets. </a:t>
            </a:r>
            <a:endParaRPr lang="en-US" sz="2200" dirty="0" smtClean="0"/>
          </a:p>
          <a:p>
            <a:pPr marL="360363" indent="-360363">
              <a:spcAft>
                <a:spcPts val="300"/>
              </a:spcAft>
              <a:buClr>
                <a:schemeClr val="accent6">
                  <a:lumMod val="50000"/>
                </a:schemeClr>
              </a:buClr>
              <a:buFont typeface="Wingdings 3" panose="05040102010807070707" pitchFamily="18" charset="2"/>
              <a:buChar char=""/>
            </a:pPr>
            <a:r>
              <a:rPr lang="en-US" sz="2200" dirty="0" smtClean="0"/>
              <a:t>Clear </a:t>
            </a:r>
            <a:r>
              <a:rPr lang="en-US" sz="2200" dirty="0"/>
              <a:t>goals can help to motivate entrepreneurs as well as provide a measure against which to compare progress overtime</a:t>
            </a:r>
            <a:r>
              <a:rPr lang="en-US" sz="2200" dirty="0" smtClean="0"/>
              <a:t>.</a:t>
            </a:r>
            <a:endParaRPr lang="en-US" sz="2200"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5940152" y="1124744"/>
            <a:ext cx="1728192" cy="636374"/>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Conduct Market Research</a:t>
            </a:r>
            <a:endParaRPr lang="en-GB" sz="1600" dirty="0">
              <a:solidFill>
                <a:schemeClr val="tx1"/>
              </a:solidFill>
              <a:latin typeface="Arial" panose="020B0604020202020204" pitchFamily="34" charset="0"/>
              <a:cs typeface="Arial" panose="020B0604020202020204" pitchFamily="34" charset="0"/>
            </a:endParaRPr>
          </a:p>
        </p:txBody>
      </p:sp>
      <p:sp>
        <p:nvSpPr>
          <p:cNvPr id="8" name="Rectangle 7"/>
          <p:cNvSpPr/>
          <p:nvPr/>
        </p:nvSpPr>
        <p:spPr>
          <a:xfrm>
            <a:off x="5904147" y="2295553"/>
            <a:ext cx="1800200"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Write business plan – set targets</a:t>
            </a:r>
            <a:endParaRPr lang="en-GB" sz="1600"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6006911" y="3568604"/>
            <a:ext cx="1594673"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Monitor business against targets</a:t>
            </a:r>
            <a:endParaRPr lang="en-GB" sz="1600"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4932040" y="4869160"/>
            <a:ext cx="1512168"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Update business plan</a:t>
            </a:r>
            <a:endParaRPr lang="en-GB" sz="1600" dirty="0">
              <a:solidFill>
                <a:schemeClr val="tx1"/>
              </a:solidFill>
              <a:latin typeface="Arial" panose="020B0604020202020204" pitchFamily="34" charset="0"/>
              <a:cs typeface="Arial" panose="020B0604020202020204" pitchFamily="34" charset="0"/>
            </a:endParaRPr>
          </a:p>
        </p:txBody>
      </p:sp>
      <p:sp>
        <p:nvSpPr>
          <p:cNvPr id="11" name="Rectangle 10"/>
          <p:cNvSpPr/>
          <p:nvPr/>
        </p:nvSpPr>
        <p:spPr>
          <a:xfrm>
            <a:off x="7236296" y="4846697"/>
            <a:ext cx="1584176"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Adapt business where needed</a:t>
            </a:r>
            <a:endParaRPr lang="en-GB" sz="1600" dirty="0">
              <a:solidFill>
                <a:schemeClr val="tx1"/>
              </a:solidFill>
              <a:latin typeface="Arial" panose="020B0604020202020204" pitchFamily="34" charset="0"/>
              <a:cs typeface="Arial" panose="020B0604020202020204" pitchFamily="34" charset="0"/>
            </a:endParaRPr>
          </a:p>
        </p:txBody>
      </p:sp>
      <p:sp>
        <p:nvSpPr>
          <p:cNvPr id="4" name="Arc 3"/>
          <p:cNvSpPr/>
          <p:nvPr/>
        </p:nvSpPr>
        <p:spPr>
          <a:xfrm rot="789608">
            <a:off x="6900979" y="3806033"/>
            <a:ext cx="1606739" cy="1667615"/>
          </a:xfrm>
          <a:prstGeom prst="arc">
            <a:avLst>
              <a:gd name="adj1" fmla="val 15177673"/>
              <a:gd name="adj2" fmla="val 21559843"/>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Arc 11"/>
          <p:cNvSpPr/>
          <p:nvPr/>
        </p:nvSpPr>
        <p:spPr>
          <a:xfrm rot="15051940">
            <a:off x="5385027" y="3888055"/>
            <a:ext cx="2118364" cy="2008908"/>
          </a:xfrm>
          <a:prstGeom prst="arc">
            <a:avLst>
              <a:gd name="adj1" fmla="val 17500417"/>
              <a:gd name="adj2" fmla="val 21252095"/>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 name="Arc 12"/>
          <p:cNvSpPr/>
          <p:nvPr/>
        </p:nvSpPr>
        <p:spPr>
          <a:xfrm>
            <a:off x="5652120" y="4601732"/>
            <a:ext cx="2664296" cy="1779596"/>
          </a:xfrm>
          <a:prstGeom prst="arc">
            <a:avLst>
              <a:gd name="adj1" fmla="val 522317"/>
              <a:gd name="adj2" fmla="val 10268999"/>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4" name="Straight Arrow Connector 13"/>
          <p:cNvCxnSpPr>
            <a:stCxn id="3" idx="2"/>
            <a:endCxn id="8" idx="0"/>
          </p:cNvCxnSpPr>
          <p:nvPr/>
        </p:nvCxnSpPr>
        <p:spPr>
          <a:xfrm flipH="1">
            <a:off x="6804247" y="1761118"/>
            <a:ext cx="1" cy="53443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2"/>
          </p:cNvCxnSpPr>
          <p:nvPr/>
        </p:nvCxnSpPr>
        <p:spPr>
          <a:xfrm>
            <a:off x="6804247" y="3015633"/>
            <a:ext cx="14936" cy="557383"/>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818178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4752528" cy="5663089"/>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100" dirty="0" smtClean="0"/>
              <a:t>The </a:t>
            </a:r>
            <a:r>
              <a:rPr lang="en-US" sz="2100" dirty="0"/>
              <a:t>fourth purpose, supporting monitoring and evaluation, is important because the circumstances surrounding the business can change unexpectedly. </a:t>
            </a:r>
            <a:endParaRPr lang="en-US" sz="2100" dirty="0" smtClean="0"/>
          </a:p>
          <a:p>
            <a:pPr marL="360363" indent="-360363">
              <a:spcAft>
                <a:spcPts val="300"/>
              </a:spcAft>
              <a:buClr>
                <a:schemeClr val="accent6">
                  <a:lumMod val="50000"/>
                </a:schemeClr>
              </a:buClr>
              <a:buFont typeface="Wingdings 3" panose="05040102010807070707" pitchFamily="18" charset="2"/>
              <a:buChar char=""/>
            </a:pPr>
            <a:r>
              <a:rPr lang="en-US" sz="2100" dirty="0" smtClean="0"/>
              <a:t>Will </a:t>
            </a:r>
            <a:r>
              <a:rPr lang="en-US" sz="2100" dirty="0"/>
              <a:t>everything go according to plan? Probably not. As changes occur, the situation can be compared with the scenario set out in the business plan. This will help in devising ways to adapt to change.</a:t>
            </a:r>
          </a:p>
          <a:p>
            <a:pPr marL="360363" indent="-360363">
              <a:spcAft>
                <a:spcPts val="300"/>
              </a:spcAft>
              <a:buClr>
                <a:schemeClr val="accent6">
                  <a:lumMod val="50000"/>
                </a:schemeClr>
              </a:buClr>
              <a:buFont typeface="Wingdings 3" panose="05040102010807070707" pitchFamily="18" charset="2"/>
              <a:buChar char=""/>
            </a:pPr>
            <a:r>
              <a:rPr lang="en-US" sz="2100" dirty="0"/>
              <a:t>The flow chart shows the process. There may be good reasons why targets are not met, but action may be required when things do not turn out as expected.</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Purpose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1200" b="1" dirty="0">
              <a:latin typeface="Arial" panose="020B0604020202020204" pitchFamily="34" charset="0"/>
              <a:cs typeface="Arial" panose="020B0604020202020204" pitchFamily="34" charset="0"/>
            </a:endParaRPr>
          </a:p>
        </p:txBody>
      </p:sp>
      <p:sp>
        <p:nvSpPr>
          <p:cNvPr id="11" name="Rectangle 10"/>
          <p:cNvSpPr/>
          <p:nvPr/>
        </p:nvSpPr>
        <p:spPr>
          <a:xfrm>
            <a:off x="5940152" y="1124744"/>
            <a:ext cx="1728192" cy="636374"/>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Conduct Market Research</a:t>
            </a:r>
            <a:endParaRPr lang="en-GB" sz="1600"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5904147" y="2295553"/>
            <a:ext cx="1800200"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Write business plan – set targets</a:t>
            </a:r>
            <a:endParaRPr lang="en-GB" sz="1600"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5959582" y="3568167"/>
            <a:ext cx="1594673" cy="874656"/>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Monitor business against targets</a:t>
            </a:r>
            <a:endParaRPr lang="en-GB" sz="1600"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4932040" y="4869160"/>
            <a:ext cx="1512168"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Update business plan</a:t>
            </a:r>
            <a:endParaRPr lang="en-GB" sz="1600"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7236296" y="4846697"/>
            <a:ext cx="1584176" cy="720080"/>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dirty="0" smtClean="0">
                <a:solidFill>
                  <a:schemeClr val="tx1"/>
                </a:solidFill>
                <a:latin typeface="Arial" panose="020B0604020202020204" pitchFamily="34" charset="0"/>
                <a:cs typeface="Arial" panose="020B0604020202020204" pitchFamily="34" charset="0"/>
              </a:rPr>
              <a:t>Adapt business where needed</a:t>
            </a:r>
            <a:endParaRPr lang="en-GB" sz="1600" dirty="0">
              <a:solidFill>
                <a:schemeClr val="tx1"/>
              </a:solidFill>
              <a:latin typeface="Arial" panose="020B0604020202020204" pitchFamily="34" charset="0"/>
              <a:cs typeface="Arial" panose="020B0604020202020204" pitchFamily="34" charset="0"/>
            </a:endParaRPr>
          </a:p>
        </p:txBody>
      </p:sp>
      <p:sp>
        <p:nvSpPr>
          <p:cNvPr id="16" name="Arc 15"/>
          <p:cNvSpPr/>
          <p:nvPr/>
        </p:nvSpPr>
        <p:spPr>
          <a:xfrm rot="789608">
            <a:off x="6810479" y="3920917"/>
            <a:ext cx="1606739" cy="1505182"/>
          </a:xfrm>
          <a:prstGeom prst="arc">
            <a:avLst>
              <a:gd name="adj1" fmla="val 15177673"/>
              <a:gd name="adj2" fmla="val 21559843"/>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Arc 16"/>
          <p:cNvSpPr/>
          <p:nvPr/>
        </p:nvSpPr>
        <p:spPr>
          <a:xfrm rot="15051940">
            <a:off x="5385027" y="3888055"/>
            <a:ext cx="2118364" cy="2008908"/>
          </a:xfrm>
          <a:prstGeom prst="arc">
            <a:avLst>
              <a:gd name="adj1" fmla="val 17500417"/>
              <a:gd name="adj2" fmla="val 21252095"/>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Arc 17"/>
          <p:cNvSpPr/>
          <p:nvPr/>
        </p:nvSpPr>
        <p:spPr>
          <a:xfrm>
            <a:off x="5652120" y="4601732"/>
            <a:ext cx="2664296" cy="1779596"/>
          </a:xfrm>
          <a:prstGeom prst="arc">
            <a:avLst>
              <a:gd name="adj1" fmla="val 522317"/>
              <a:gd name="adj2" fmla="val 10268999"/>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9" name="Straight Arrow Connector 18"/>
          <p:cNvCxnSpPr>
            <a:stCxn id="11" idx="2"/>
            <a:endCxn id="12" idx="0"/>
          </p:cNvCxnSpPr>
          <p:nvPr/>
        </p:nvCxnSpPr>
        <p:spPr>
          <a:xfrm flipH="1">
            <a:off x="6804247" y="1761118"/>
            <a:ext cx="1" cy="53443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6821045" y="3042296"/>
            <a:ext cx="1" cy="53443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702334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3724096"/>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100" dirty="0"/>
              <a:t>Templates for writing a business plan can be found easily online or in business start-up packs provided by high street banks. These give suggested structures which encourage an entrepreneur to consider all aspects of their business. </a:t>
            </a:r>
            <a:endParaRPr lang="en-US" sz="2100" dirty="0" smtClean="0"/>
          </a:p>
          <a:p>
            <a:pPr marL="360363" indent="-360363">
              <a:spcAft>
                <a:spcPts val="300"/>
              </a:spcAft>
              <a:buClr>
                <a:schemeClr val="accent6">
                  <a:lumMod val="50000"/>
                </a:schemeClr>
              </a:buClr>
              <a:buFont typeface="Wingdings 3" panose="05040102010807070707" pitchFamily="18" charset="2"/>
              <a:buChar char=""/>
            </a:pPr>
            <a:r>
              <a:rPr lang="en-US" sz="2100" dirty="0" smtClean="0"/>
              <a:t>In </a:t>
            </a:r>
            <a:r>
              <a:rPr lang="en-US" sz="2100" dirty="0"/>
              <a:t>order to answer many of these questions, entrepreneurs need to conduct research - they are likely to use many of the methods of primary and secondary market research which you learned about in Chapter 8. </a:t>
            </a:r>
            <a:endParaRPr lang="en-US" sz="2100" dirty="0" smtClean="0"/>
          </a:p>
          <a:p>
            <a:pPr marL="360363" indent="-360363">
              <a:spcAft>
                <a:spcPts val="300"/>
              </a:spcAft>
              <a:buClr>
                <a:schemeClr val="accent6">
                  <a:lumMod val="50000"/>
                </a:schemeClr>
              </a:buClr>
              <a:buFont typeface="Wingdings 3" panose="05040102010807070707" pitchFamily="18" charset="2"/>
              <a:buChar char=""/>
            </a:pPr>
            <a:r>
              <a:rPr lang="en-US" sz="2100" dirty="0" smtClean="0"/>
              <a:t>Although </a:t>
            </a:r>
            <a:r>
              <a:rPr lang="en-US" sz="2100" dirty="0"/>
              <a:t>this can be time-consuming, the more detailed the research which supports a business plan, the more useful the plan is likely to be in helping the entrepreneur to achieve their objectives</a:t>
            </a:r>
            <a:r>
              <a:rPr lang="en-US" sz="2100" dirty="0" smtClean="0"/>
              <a:t>.</a:t>
            </a: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19.1 </a:t>
            </a:r>
            <a:r>
              <a:rPr lang="en-GB" sz="4000" dirty="0"/>
              <a:t>– </a:t>
            </a:r>
            <a:r>
              <a:rPr lang="en-GB" sz="4000" dirty="0" smtClean="0"/>
              <a:t>Constructing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4941168"/>
            <a:ext cx="8496944" cy="1669688"/>
          </a:xfrm>
          <a:prstGeom prst="rect">
            <a:avLst/>
          </a:prstGeom>
          <a:solidFill>
            <a:schemeClr val="tx2">
              <a:lumMod val="20000"/>
              <a:lumOff val="80000"/>
            </a:schemeClr>
          </a:solidFill>
          <a:ln w="57150">
            <a:solidFill>
              <a:srgbClr val="002060"/>
            </a:solidFill>
          </a:ln>
        </p:spPr>
        <p:txBody>
          <a:bodyPr wrap="square">
            <a:spAutoFit/>
          </a:bodyPr>
          <a:lstStyle/>
          <a:p>
            <a:pPr>
              <a:spcAft>
                <a:spcPts val="300"/>
              </a:spcAft>
              <a:buClr>
                <a:schemeClr val="accent6">
                  <a:lumMod val="50000"/>
                </a:schemeClr>
              </a:buClr>
            </a:pPr>
            <a:r>
              <a:rPr lang="en-US" sz="2000" b="1" dirty="0">
                <a:solidFill>
                  <a:srgbClr val="FF0000"/>
                </a:solidFill>
              </a:rPr>
              <a:t>Find out</a:t>
            </a:r>
          </a:p>
          <a:p>
            <a:pPr marL="360363" indent="-360363">
              <a:spcAft>
                <a:spcPts val="300"/>
              </a:spcAft>
              <a:buClr>
                <a:schemeClr val="accent6">
                  <a:lumMod val="50000"/>
                </a:schemeClr>
              </a:buClr>
              <a:buFont typeface="Wingdings 3" panose="05040102010807070707" pitchFamily="18" charset="2"/>
              <a:buChar char=""/>
            </a:pPr>
            <a:r>
              <a:rPr lang="en-US" sz="2000" dirty="0">
                <a:solidFill>
                  <a:srgbClr val="FF0000"/>
                </a:solidFill>
              </a:rPr>
              <a:t>The website </a:t>
            </a:r>
            <a:r>
              <a:rPr lang="en-US" sz="2000" dirty="0">
                <a:solidFill>
                  <a:srgbClr val="FF0000"/>
                </a:solidFill>
                <a:hlinkClick r:id="rId3"/>
              </a:rPr>
              <a:t>www.startups.co.uk</a:t>
            </a:r>
            <a:r>
              <a:rPr lang="en-US" sz="2000" dirty="0">
                <a:solidFill>
                  <a:srgbClr val="FF0000"/>
                </a:solidFill>
              </a:rPr>
              <a:t> contains lots of information for entrepreneurs considering starting their own business. Use this site to find out more about business planning - what it is, why it is useful and tips for successful business planning.</a:t>
            </a:r>
          </a:p>
        </p:txBody>
      </p:sp>
    </p:spTree>
    <p:extLst>
      <p:ext uri="{BB962C8B-B14F-4D97-AF65-F5344CB8AC3E}">
        <p14:creationId xmlns:p14="http://schemas.microsoft.com/office/powerpoint/2010/main" val="174250545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478423"/>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000" dirty="0"/>
              <a:t>There is no one format which must be followed in writing a business plan. Whatever approach is taken, </a:t>
            </a:r>
            <a:r>
              <a:rPr lang="en-US" sz="2000" dirty="0" smtClean="0"/>
              <a:t>the following </a:t>
            </a:r>
            <a:r>
              <a:rPr lang="en-US" sz="2000" dirty="0"/>
              <a:t>information will typically be included:</a:t>
            </a:r>
          </a:p>
          <a:p>
            <a:pPr marL="631825" indent="-271463">
              <a:spcAft>
                <a:spcPts val="300"/>
              </a:spcAft>
              <a:buClr>
                <a:schemeClr val="accent6">
                  <a:lumMod val="50000"/>
                </a:schemeClr>
              </a:buClr>
              <a:buFont typeface="Arial" panose="020B0604020202020204" pitchFamily="34" charset="0"/>
              <a:buChar char="•"/>
            </a:pPr>
            <a:r>
              <a:rPr lang="en-US" sz="2000" b="1" dirty="0" smtClean="0"/>
              <a:t>Product </a:t>
            </a:r>
            <a:r>
              <a:rPr lang="en-US" sz="2000" b="1" dirty="0"/>
              <a:t>or service to be produced </a:t>
            </a:r>
            <a:r>
              <a:rPr lang="en-US" sz="2000" dirty="0"/>
              <a:t>- detailed drawings, descriptions and images are needed to show what the business will produce and sell.</a:t>
            </a:r>
          </a:p>
          <a:p>
            <a:pPr marL="631825" indent="-271463">
              <a:spcAft>
                <a:spcPts val="300"/>
              </a:spcAft>
              <a:buClr>
                <a:schemeClr val="accent6">
                  <a:lumMod val="50000"/>
                </a:schemeClr>
              </a:buClr>
              <a:buFont typeface="Arial" panose="020B0604020202020204" pitchFamily="34" charset="0"/>
              <a:buChar char="•"/>
            </a:pPr>
            <a:r>
              <a:rPr lang="en-US" sz="2000" b="1" dirty="0" smtClean="0"/>
              <a:t>Marketing </a:t>
            </a:r>
            <a:r>
              <a:rPr lang="en-US" sz="2000" b="1" dirty="0"/>
              <a:t>plan </a:t>
            </a:r>
            <a:r>
              <a:rPr lang="en-US" sz="2000" dirty="0"/>
              <a:t>- shows how the business will be marketed including the pricing strategy, how and where it will be sold and advertising or promotional activities to be undertaken.</a:t>
            </a:r>
          </a:p>
          <a:p>
            <a:pPr marL="631825" indent="-271463">
              <a:spcAft>
                <a:spcPts val="300"/>
              </a:spcAft>
              <a:buClr>
                <a:schemeClr val="accent6">
                  <a:lumMod val="50000"/>
                </a:schemeClr>
              </a:buClr>
              <a:buFont typeface="Arial" panose="020B0604020202020204" pitchFamily="34" charset="0"/>
              <a:buChar char="•"/>
            </a:pPr>
            <a:r>
              <a:rPr lang="en-US" sz="2000" b="1" dirty="0" smtClean="0"/>
              <a:t>Production </a:t>
            </a:r>
            <a:r>
              <a:rPr lang="en-US" sz="2000" b="1" dirty="0"/>
              <a:t>plan </a:t>
            </a:r>
            <a:r>
              <a:rPr lang="en-US" sz="2000" dirty="0"/>
              <a:t>- saying how the product will be produced or the service delivered. This should be detailed, identifying sources of added value and of competitive advantage</a:t>
            </a:r>
            <a:r>
              <a:rPr lang="en-US" sz="2000" dirty="0" smtClean="0"/>
              <a:t>.</a:t>
            </a:r>
          </a:p>
          <a:p>
            <a:pPr marL="631825" indent="-271463">
              <a:spcAft>
                <a:spcPts val="300"/>
              </a:spcAft>
              <a:buClr>
                <a:schemeClr val="accent6">
                  <a:lumMod val="50000"/>
                </a:schemeClr>
              </a:buClr>
              <a:buFont typeface="Arial" panose="020B0604020202020204" pitchFamily="34" charset="0"/>
              <a:buChar char="•"/>
            </a:pPr>
            <a:r>
              <a:rPr lang="en-US" sz="2000" b="1" dirty="0"/>
              <a:t>Human resources plan</a:t>
            </a:r>
            <a:r>
              <a:rPr lang="en-US" sz="2000" dirty="0"/>
              <a:t> - an outline of staff needed including numbers, working hours and training necessary. Personal details of staff are not necessary, although it is common to identify the specific skills and experience that key staff will need, where these will contribute to the success of the business</a:t>
            </a:r>
            <a:r>
              <a:rPr lang="en-US" sz="2000" dirty="0" smtClean="0"/>
              <a:t>.</a:t>
            </a:r>
            <a:endParaRPr lang="en-US" sz="2000" dirty="0"/>
          </a:p>
        </p:txBody>
      </p:sp>
      <p:sp>
        <p:nvSpPr>
          <p:cNvPr id="6" name="Title 1"/>
          <p:cNvSpPr>
            <a:spLocks noGrp="1"/>
          </p:cNvSpPr>
          <p:nvPr>
            <p:ph type="title"/>
          </p:nvPr>
        </p:nvSpPr>
        <p:spPr>
          <a:xfrm>
            <a:off x="35496" y="72008"/>
            <a:ext cx="7704856" cy="548680"/>
          </a:xfrm>
        </p:spPr>
        <p:txBody>
          <a:bodyPr>
            <a:noAutofit/>
          </a:bodyPr>
          <a:lstStyle/>
          <a:p>
            <a:r>
              <a:rPr lang="en-GB" sz="4000" dirty="0" smtClean="0"/>
              <a:t>19.2 </a:t>
            </a:r>
            <a:r>
              <a:rPr lang="en-GB" sz="4000" dirty="0"/>
              <a:t>– </a:t>
            </a:r>
            <a:r>
              <a:rPr lang="en-GB" sz="4000" dirty="0" smtClean="0"/>
              <a:t>Features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40536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3700" b="1" dirty="0" smtClean="0"/>
              <a:t>1 – New Business Ideas - Expectations</a:t>
            </a:r>
          </a:p>
        </p:txBody>
      </p:sp>
      <p:sp>
        <p:nvSpPr>
          <p:cNvPr id="2" name="Rectangle 1"/>
          <p:cNvSpPr/>
          <p:nvPr/>
        </p:nvSpPr>
        <p:spPr>
          <a:xfrm>
            <a:off x="251520" y="1096426"/>
            <a:ext cx="8640960" cy="5355312"/>
          </a:xfrm>
          <a:prstGeom prst="rect">
            <a:avLst/>
          </a:prstGeom>
        </p:spPr>
        <p:txBody>
          <a:bodyPr wrap="square">
            <a:spAutoFit/>
          </a:bodyPr>
          <a:lstStyle/>
          <a:p>
            <a:pPr>
              <a:buClr>
                <a:schemeClr val="accent6">
                  <a:lumMod val="50000"/>
                </a:schemeClr>
              </a:buClr>
            </a:pPr>
            <a:r>
              <a:rPr lang="en-US" b="1" dirty="0"/>
              <a:t>What are examiners looking for</a:t>
            </a:r>
            <a:r>
              <a:rPr lang="en-US" b="1" dirty="0" smtClean="0"/>
              <a:t>?</a:t>
            </a:r>
            <a:endParaRPr lang="en-US" b="1" dirty="0"/>
          </a:p>
          <a:p>
            <a:pPr marL="457200" indent="-457200">
              <a:buClr>
                <a:schemeClr val="accent6">
                  <a:lumMod val="50000"/>
                </a:schemeClr>
              </a:buClr>
              <a:buFont typeface="Wingdings 3" panose="05040102010807070707" pitchFamily="18" charset="2"/>
              <a:buChar char=""/>
            </a:pPr>
            <a:r>
              <a:rPr lang="en-US" dirty="0"/>
              <a:t>Examiners use instructions to help you to decide the length and depth of your answer</a:t>
            </a:r>
            <a:r>
              <a:rPr lang="en-US" dirty="0" smtClean="0"/>
              <a:t>.</a:t>
            </a:r>
            <a:endParaRPr lang="en-US" dirty="0"/>
          </a:p>
          <a:p>
            <a:pPr>
              <a:buClr>
                <a:schemeClr val="accent6">
                  <a:lumMod val="50000"/>
                </a:schemeClr>
              </a:buClr>
            </a:pPr>
            <a:r>
              <a:rPr lang="en-US" b="1" dirty="0"/>
              <a:t>State, define, list, outline</a:t>
            </a:r>
          </a:p>
          <a:p>
            <a:pPr marL="457200" indent="-457200">
              <a:buClr>
                <a:schemeClr val="accent6">
                  <a:lumMod val="50000"/>
                </a:schemeClr>
              </a:buClr>
              <a:buFont typeface="Wingdings 3" panose="05040102010807070707" pitchFamily="18" charset="2"/>
              <a:buChar char=""/>
            </a:pPr>
            <a:r>
              <a:rPr lang="en-US" dirty="0"/>
              <a:t>These key words require short, concise answers, often recall of material that you have </a:t>
            </a:r>
            <a:r>
              <a:rPr lang="en-US" dirty="0" err="1"/>
              <a:t>memorised</a:t>
            </a:r>
            <a:r>
              <a:rPr lang="en-US" dirty="0" smtClean="0"/>
              <a:t>.</a:t>
            </a:r>
            <a:endParaRPr lang="en-US" dirty="0"/>
          </a:p>
          <a:p>
            <a:pPr>
              <a:buClr>
                <a:schemeClr val="accent6">
                  <a:lumMod val="50000"/>
                </a:schemeClr>
              </a:buClr>
            </a:pPr>
            <a:r>
              <a:rPr lang="en-US" b="1" dirty="0"/>
              <a:t>Explain, describe, discuss</a:t>
            </a:r>
          </a:p>
          <a:p>
            <a:pPr marL="457200" indent="-457200">
              <a:buClr>
                <a:schemeClr val="accent6">
                  <a:lumMod val="50000"/>
                </a:schemeClr>
              </a:buClr>
              <a:buFont typeface="Wingdings 3" panose="05040102010807070707" pitchFamily="18" charset="2"/>
              <a:buChar char=""/>
            </a:pPr>
            <a:r>
              <a:rPr lang="en-US" dirty="0"/>
              <a:t>Some reasoning or some reference to theory is needed, depending on the context.</a:t>
            </a:r>
          </a:p>
          <a:p>
            <a:pPr marL="457200" indent="-457200">
              <a:buClr>
                <a:schemeClr val="accent6">
                  <a:lumMod val="50000"/>
                </a:schemeClr>
              </a:buClr>
              <a:buFont typeface="Wingdings 3" panose="05040102010807070707" pitchFamily="18" charset="2"/>
              <a:buChar char=""/>
            </a:pPr>
            <a:r>
              <a:rPr lang="en-US" dirty="0"/>
              <a:t>Explaining and discussing require you to give a more detailed answer than when you are asked to ‘describe' something</a:t>
            </a:r>
            <a:r>
              <a:rPr lang="en-US" dirty="0" smtClean="0"/>
              <a:t>.</a:t>
            </a:r>
            <a:endParaRPr lang="en-US" dirty="0"/>
          </a:p>
          <a:p>
            <a:pPr>
              <a:buClr>
                <a:schemeClr val="accent6">
                  <a:lumMod val="50000"/>
                </a:schemeClr>
              </a:buClr>
            </a:pPr>
            <a:r>
              <a:rPr lang="en-US" b="1" dirty="0"/>
              <a:t>Apply</a:t>
            </a:r>
          </a:p>
          <a:p>
            <a:pPr marL="457200" indent="-457200">
              <a:buClr>
                <a:schemeClr val="accent6">
                  <a:lumMod val="50000"/>
                </a:schemeClr>
              </a:buClr>
              <a:buFont typeface="Wingdings 3" panose="05040102010807070707" pitchFamily="18" charset="2"/>
              <a:buChar char=""/>
            </a:pPr>
            <a:r>
              <a:rPr lang="en-US" dirty="0"/>
              <a:t>Here, you must make sure that you relate your answer to the given situation (this is always good practice in Business Studies exams</a:t>
            </a:r>
            <a:r>
              <a:rPr lang="en-US" dirty="0" smtClean="0"/>
              <a:t>).</a:t>
            </a:r>
            <a:endParaRPr lang="en-US" dirty="0"/>
          </a:p>
          <a:p>
            <a:pPr>
              <a:buClr>
                <a:schemeClr val="accent6">
                  <a:lumMod val="50000"/>
                </a:schemeClr>
              </a:buClr>
            </a:pPr>
            <a:r>
              <a:rPr lang="en-US" b="1" dirty="0"/>
              <a:t>Evaluate</a:t>
            </a:r>
          </a:p>
          <a:p>
            <a:pPr marL="457200" indent="-457200">
              <a:buClr>
                <a:schemeClr val="accent6">
                  <a:lumMod val="50000"/>
                </a:schemeClr>
              </a:buClr>
              <a:buFont typeface="Wingdings 3" panose="05040102010807070707" pitchFamily="18" charset="2"/>
              <a:buChar char=""/>
            </a:pPr>
            <a:r>
              <a:rPr lang="en-US" dirty="0"/>
              <a:t>You are required to provide full and detailed arguments, often ‘for' and ‘against', to show your depth of understanding</a:t>
            </a:r>
            <a:r>
              <a:rPr lang="en-US" dirty="0" smtClean="0"/>
              <a:t>.</a:t>
            </a:r>
            <a:endParaRPr lang="en-US" dirty="0"/>
          </a:p>
          <a:p>
            <a:pPr>
              <a:buClr>
                <a:schemeClr val="accent6">
                  <a:lumMod val="50000"/>
                </a:schemeClr>
              </a:buClr>
            </a:pPr>
            <a:r>
              <a:rPr lang="en-US" b="1" dirty="0"/>
              <a:t>Calculate</a:t>
            </a:r>
          </a:p>
          <a:p>
            <a:pPr marL="457200" indent="-457200">
              <a:buClr>
                <a:schemeClr val="accent6">
                  <a:lumMod val="50000"/>
                </a:schemeClr>
              </a:buClr>
              <a:buFont typeface="Wingdings 3" panose="05040102010807070707" pitchFamily="18" charset="2"/>
              <a:buChar char=""/>
            </a:pPr>
            <a:r>
              <a:rPr lang="en-US" dirty="0"/>
              <a:t>A numerical answer is required here</a:t>
            </a:r>
            <a:r>
              <a:rPr lang="en-US" dirty="0" smtClean="0"/>
              <a:t>.</a:t>
            </a:r>
            <a:endParaRPr lang="en-US" dirty="0"/>
          </a:p>
        </p:txBody>
      </p:sp>
    </p:spTree>
    <p:extLst>
      <p:ext uri="{BB962C8B-B14F-4D97-AF65-F5344CB8AC3E}">
        <p14:creationId xmlns:p14="http://schemas.microsoft.com/office/powerpoint/2010/main" val="2294758787"/>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16895"/>
          </a:xfrm>
          <a:prstGeom prst="rect">
            <a:avLst/>
          </a:prstGeom>
        </p:spPr>
        <p:txBody>
          <a:bodyPr wrap="square">
            <a:spAutoFit/>
          </a:bodyPr>
          <a:lstStyle/>
          <a:p>
            <a:pPr marL="360363" indent="-360363">
              <a:spcAft>
                <a:spcPts val="300"/>
              </a:spcAft>
              <a:buClr>
                <a:schemeClr val="accent6">
                  <a:lumMod val="50000"/>
                </a:schemeClr>
              </a:buClr>
              <a:buFont typeface="Arial" panose="020B0604020202020204" pitchFamily="34" charset="0"/>
              <a:buChar char="•"/>
            </a:pPr>
            <a:r>
              <a:rPr lang="en-US" sz="2100" b="1" dirty="0"/>
              <a:t>Premises and equipment needed </a:t>
            </a:r>
            <a:r>
              <a:rPr lang="en-US" sz="2100" dirty="0"/>
              <a:t>- this is a list of all capital items as well as consumables used in producing and delivering the product or service.</a:t>
            </a:r>
          </a:p>
          <a:p>
            <a:pPr marL="360363" indent="-360363">
              <a:spcAft>
                <a:spcPts val="300"/>
              </a:spcAft>
              <a:buClr>
                <a:schemeClr val="accent6">
                  <a:lumMod val="50000"/>
                </a:schemeClr>
              </a:buClr>
              <a:buFont typeface="Arial" panose="020B0604020202020204" pitchFamily="34" charset="0"/>
              <a:buChar char="•"/>
            </a:pPr>
            <a:r>
              <a:rPr lang="en-US" sz="2100" b="1" dirty="0" smtClean="0"/>
              <a:t>Sources </a:t>
            </a:r>
            <a:r>
              <a:rPr lang="en-US" sz="2100" b="1" dirty="0"/>
              <a:t>of finance </a:t>
            </a:r>
            <a:r>
              <a:rPr lang="en-US" sz="2100" dirty="0"/>
              <a:t>- how the costs of the business will be financed, at start-up and once the business is in operation.</a:t>
            </a:r>
          </a:p>
          <a:p>
            <a:pPr marL="360363" indent="-360363">
              <a:spcAft>
                <a:spcPts val="300"/>
              </a:spcAft>
              <a:buClr>
                <a:schemeClr val="accent6">
                  <a:lumMod val="50000"/>
                </a:schemeClr>
              </a:buClr>
              <a:buFont typeface="Arial" panose="020B0604020202020204" pitchFamily="34" charset="0"/>
              <a:buChar char="•"/>
            </a:pPr>
            <a:r>
              <a:rPr lang="en-US" sz="2100" b="1" dirty="0" smtClean="0"/>
              <a:t>Profit </a:t>
            </a:r>
            <a:r>
              <a:rPr lang="en-US" sz="2100" b="1" dirty="0"/>
              <a:t>and loss forecast </a:t>
            </a:r>
            <a:r>
              <a:rPr lang="en-US" sz="2100" dirty="0"/>
              <a:t>- providing a prediction of the profits or loss generated by the business in the first few years of operation. (It may be clear from the start that the business will take time to become profitable.) This should be based on detailed research and should include the different measures of profit which you learned about in Chapter 18. It is good practice to compare predicted profit margins to typical margins for businesses in the chosen industry.</a:t>
            </a:r>
          </a:p>
          <a:p>
            <a:pPr marL="360363" indent="-360363">
              <a:spcAft>
                <a:spcPts val="300"/>
              </a:spcAft>
              <a:buClr>
                <a:schemeClr val="accent6">
                  <a:lumMod val="50000"/>
                </a:schemeClr>
              </a:buClr>
              <a:buFont typeface="Arial" panose="020B0604020202020204" pitchFamily="34" charset="0"/>
              <a:buChar char="•"/>
            </a:pPr>
            <a:r>
              <a:rPr lang="en-US" sz="2100" b="1" dirty="0" smtClean="0"/>
              <a:t>Cash </a:t>
            </a:r>
            <a:r>
              <a:rPr lang="en-US" sz="2100" b="1" dirty="0"/>
              <a:t>flow forecast </a:t>
            </a:r>
            <a:r>
              <a:rPr lang="en-US" sz="2100" dirty="0"/>
              <a:t>- this is a summary of how cash is predicted to flow into and out of the business. It is important because without adequate cash to cover costs, the business may not survive, even though it could be profitable in the long run.</a:t>
            </a:r>
          </a:p>
        </p:txBody>
      </p:sp>
      <p:sp>
        <p:nvSpPr>
          <p:cNvPr id="6" name="Title 1"/>
          <p:cNvSpPr>
            <a:spLocks noGrp="1"/>
          </p:cNvSpPr>
          <p:nvPr>
            <p:ph type="title"/>
          </p:nvPr>
        </p:nvSpPr>
        <p:spPr>
          <a:xfrm>
            <a:off x="35496" y="72008"/>
            <a:ext cx="7704856" cy="548680"/>
          </a:xfrm>
        </p:spPr>
        <p:txBody>
          <a:bodyPr>
            <a:noAutofit/>
          </a:bodyPr>
          <a:lstStyle/>
          <a:p>
            <a:r>
              <a:rPr lang="en-GB" sz="4000" dirty="0" smtClean="0"/>
              <a:t>19.2 </a:t>
            </a:r>
            <a:r>
              <a:rPr lang="en-GB" sz="4000" dirty="0"/>
              <a:t>– </a:t>
            </a:r>
            <a:r>
              <a:rPr lang="en-GB" sz="4000" dirty="0" smtClean="0"/>
              <a:t>Features of a Business Plan</a:t>
            </a:r>
            <a:endParaRPr lang="en-GB" sz="40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787310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976664" cy="5820055"/>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130" dirty="0"/>
              <a:t>As you have learned, businesses incur costs and generate revenue. A key issue for many </a:t>
            </a:r>
            <a:r>
              <a:rPr lang="en-US" sz="2130" dirty="0" smtClean="0"/>
              <a:t>firms is </a:t>
            </a:r>
            <a:r>
              <a:rPr lang="en-US" sz="2130" dirty="0"/>
              <a:t>that payments, or outflows, may be needed before revenue, or inflows, are </a:t>
            </a:r>
            <a:r>
              <a:rPr lang="en-US" sz="2130" dirty="0" smtClean="0"/>
              <a:t>generated.</a:t>
            </a:r>
          </a:p>
          <a:p>
            <a:pPr marL="360363" indent="-360363">
              <a:spcAft>
                <a:spcPts val="300"/>
              </a:spcAft>
              <a:buClr>
                <a:schemeClr val="accent6">
                  <a:lumMod val="50000"/>
                </a:schemeClr>
              </a:buClr>
              <a:buFont typeface="Wingdings 3" panose="05040102010807070707" pitchFamily="18" charset="2"/>
              <a:buChar char=""/>
            </a:pPr>
            <a:r>
              <a:rPr lang="en-US" sz="2130" dirty="0" smtClean="0"/>
              <a:t>In </a:t>
            </a:r>
            <a:r>
              <a:rPr lang="en-US" sz="2130" dirty="0"/>
              <a:t>the case study at the beginning of this chapter, you can imagine that John and Tracy would have to spend money on washing towels and bed linen and on buying items for breakfast before guests arrive, but would not be paid until guests </a:t>
            </a:r>
            <a:r>
              <a:rPr lang="en-US" sz="2130" dirty="0" smtClean="0"/>
              <a:t>leave.</a:t>
            </a:r>
          </a:p>
          <a:p>
            <a:pPr marL="360363" indent="-360363">
              <a:spcAft>
                <a:spcPts val="300"/>
              </a:spcAft>
              <a:buClr>
                <a:schemeClr val="accent6">
                  <a:lumMod val="50000"/>
                </a:schemeClr>
              </a:buClr>
              <a:buFont typeface="Wingdings 3" panose="05040102010807070707" pitchFamily="18" charset="2"/>
              <a:buChar char=""/>
            </a:pPr>
            <a:r>
              <a:rPr lang="en-US" sz="2130" dirty="0" smtClean="0"/>
              <a:t>In </a:t>
            </a:r>
            <a:r>
              <a:rPr lang="en-US" sz="2130" dirty="0"/>
              <a:t>this case, the outflows may only occur a day or two before the inflows and are relatively small. But imagine how different this might be for a builder installing a new conservatory, or for a pharmaceutical company developing a new medicine</a:t>
            </a:r>
            <a:r>
              <a:rPr lang="en-US" sz="2130" dirty="0" smtClean="0"/>
              <a:t>.</a:t>
            </a:r>
            <a:endParaRPr lang="en-US" sz="2130" dirty="0"/>
          </a:p>
        </p:txBody>
      </p:sp>
      <p:sp>
        <p:nvSpPr>
          <p:cNvPr id="6" name="Title 1"/>
          <p:cNvSpPr>
            <a:spLocks noGrp="1"/>
          </p:cNvSpPr>
          <p:nvPr>
            <p:ph type="title"/>
          </p:nvPr>
        </p:nvSpPr>
        <p:spPr>
          <a:xfrm>
            <a:off x="35496" y="72008"/>
            <a:ext cx="7704856" cy="548680"/>
          </a:xfrm>
        </p:spPr>
        <p:txBody>
          <a:bodyPr>
            <a:noAutofit/>
          </a:bodyPr>
          <a:lstStyle/>
          <a:p>
            <a:r>
              <a:rPr lang="en-GB" dirty="0" smtClean="0"/>
              <a:t>19.3 </a:t>
            </a:r>
            <a:r>
              <a:rPr lang="en-GB" dirty="0"/>
              <a:t>– </a:t>
            </a:r>
            <a:r>
              <a:rPr lang="en-GB" dirty="0" smtClean="0"/>
              <a:t>Cash Flow Forecasting</a:t>
            </a:r>
            <a:endParaRPr lang="en-GB"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960810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976664" cy="5586145"/>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200" dirty="0" smtClean="0"/>
              <a:t>A </a:t>
            </a:r>
            <a:r>
              <a:rPr lang="en-US" sz="2200" dirty="0"/>
              <a:t>cash flow forecast aims to predict when cash outflows and inflows will occur. This enables the entrepreneur to identify times when finance will be needed to cover any cash shortfalls - they can then seek a source of finance appropriate to the amount of money and the length of time for which it is needed. </a:t>
            </a:r>
            <a:endParaRPr lang="en-US" sz="2200" dirty="0" smtClean="0"/>
          </a:p>
          <a:p>
            <a:pPr marL="360363" indent="-360363">
              <a:spcAft>
                <a:spcPts val="300"/>
              </a:spcAft>
              <a:buClr>
                <a:schemeClr val="accent6">
                  <a:lumMod val="50000"/>
                </a:schemeClr>
              </a:buClr>
              <a:buFont typeface="Wingdings 3" panose="05040102010807070707" pitchFamily="18" charset="2"/>
              <a:buChar char=""/>
            </a:pPr>
            <a:r>
              <a:rPr lang="en-US" sz="2200" dirty="0" smtClean="0"/>
              <a:t>One </a:t>
            </a:r>
            <a:r>
              <a:rPr lang="en-US" sz="2200" dirty="0"/>
              <a:t>of the main causes of businesses failing, or becoming insolvent, is poor cash flow management, rather than a business idea that is basically unprofitable. </a:t>
            </a:r>
            <a:endParaRPr lang="en-US" sz="2200" dirty="0" smtClean="0"/>
          </a:p>
          <a:p>
            <a:pPr marL="360363" indent="-360363">
              <a:spcAft>
                <a:spcPts val="300"/>
              </a:spcAft>
              <a:buClr>
                <a:schemeClr val="accent6">
                  <a:lumMod val="50000"/>
                </a:schemeClr>
              </a:buClr>
              <a:buFont typeface="Wingdings 3" panose="05040102010807070707" pitchFamily="18" charset="2"/>
              <a:buChar char=""/>
            </a:pPr>
            <a:r>
              <a:rPr lang="en-US" sz="2200" dirty="0" smtClean="0"/>
              <a:t>For </a:t>
            </a:r>
            <a:r>
              <a:rPr lang="en-US" sz="2200" dirty="0"/>
              <a:t>this reason, an entrepreneur needs to be sure that they have sufficient working capital to bridge the gap between spending on costs and receiving revenue.</a:t>
            </a:r>
          </a:p>
        </p:txBody>
      </p:sp>
      <p:sp>
        <p:nvSpPr>
          <p:cNvPr id="6" name="Title 1"/>
          <p:cNvSpPr>
            <a:spLocks noGrp="1"/>
          </p:cNvSpPr>
          <p:nvPr>
            <p:ph type="title"/>
          </p:nvPr>
        </p:nvSpPr>
        <p:spPr>
          <a:xfrm>
            <a:off x="35496" y="72008"/>
            <a:ext cx="7704856" cy="548680"/>
          </a:xfrm>
        </p:spPr>
        <p:txBody>
          <a:bodyPr>
            <a:noAutofit/>
          </a:bodyPr>
          <a:lstStyle/>
          <a:p>
            <a:r>
              <a:rPr lang="en-GB" dirty="0" smtClean="0"/>
              <a:t>19.3 </a:t>
            </a:r>
            <a:r>
              <a:rPr lang="en-GB" dirty="0"/>
              <a:t>– </a:t>
            </a:r>
            <a:r>
              <a:rPr lang="en-GB" dirty="0" smtClean="0"/>
              <a:t>Cash Flow Forecasting</a:t>
            </a:r>
            <a:endParaRPr lang="en-GB"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678944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182375"/>
            <a:ext cx="8496944" cy="3254737"/>
          </a:xfrm>
          <a:prstGeom prst="rect">
            <a:avLst/>
          </a:prstGeom>
          <a:solidFill>
            <a:schemeClr val="tx2">
              <a:lumMod val="20000"/>
              <a:lumOff val="80000"/>
            </a:schemeClr>
          </a:solidFill>
          <a:ln w="57150">
            <a:solidFill>
              <a:srgbClr val="002060"/>
            </a:solidFill>
          </a:ln>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200" b="1" dirty="0">
                <a:solidFill>
                  <a:srgbClr val="FF0000"/>
                </a:solidFill>
              </a:rPr>
              <a:t>Cash flow forecast </a:t>
            </a:r>
            <a:r>
              <a:rPr lang="en-US" sz="2200" dirty="0"/>
              <a:t>- a month by month prediction of the timing of expected cash inflows and outflows in a business.</a:t>
            </a:r>
          </a:p>
          <a:p>
            <a:pPr marL="360363" indent="-360363">
              <a:spcAft>
                <a:spcPts val="300"/>
              </a:spcAft>
              <a:buClr>
                <a:schemeClr val="accent6">
                  <a:lumMod val="50000"/>
                </a:schemeClr>
              </a:buClr>
              <a:buFont typeface="Wingdings 3" panose="05040102010807070707" pitchFamily="18" charset="2"/>
              <a:buChar char=""/>
            </a:pPr>
            <a:r>
              <a:rPr lang="en-US" sz="2200" b="1" dirty="0">
                <a:solidFill>
                  <a:srgbClr val="FF0000"/>
                </a:solidFill>
              </a:rPr>
              <a:t>Cash inflows </a:t>
            </a:r>
            <a:r>
              <a:rPr lang="en-US" sz="2200" dirty="0"/>
              <a:t>- money coming into a business. This includes revenue, investment and borrowing.</a:t>
            </a:r>
          </a:p>
          <a:p>
            <a:pPr marL="360363" indent="-360363">
              <a:spcAft>
                <a:spcPts val="300"/>
              </a:spcAft>
              <a:buClr>
                <a:schemeClr val="accent6">
                  <a:lumMod val="50000"/>
                </a:schemeClr>
              </a:buClr>
              <a:buFont typeface="Wingdings 3" panose="05040102010807070707" pitchFamily="18" charset="2"/>
              <a:buChar char=""/>
            </a:pPr>
            <a:r>
              <a:rPr lang="en-US" sz="2200" b="1" dirty="0">
                <a:solidFill>
                  <a:srgbClr val="FF0000"/>
                </a:solidFill>
              </a:rPr>
              <a:t>Cash outflows </a:t>
            </a:r>
            <a:r>
              <a:rPr lang="en-US" sz="2200" dirty="0"/>
              <a:t>- money leaving a business. This includes fixed and variable costs as well as cash withdrawals by the business owner(s).</a:t>
            </a:r>
          </a:p>
          <a:p>
            <a:pPr marL="360363" indent="-360363">
              <a:spcAft>
                <a:spcPts val="300"/>
              </a:spcAft>
              <a:buClr>
                <a:schemeClr val="accent6">
                  <a:lumMod val="50000"/>
                </a:schemeClr>
              </a:buClr>
              <a:buFont typeface="Wingdings 3" panose="05040102010807070707" pitchFamily="18" charset="2"/>
              <a:buChar char=""/>
            </a:pPr>
            <a:r>
              <a:rPr lang="en-US" sz="2200" b="1" dirty="0" smtClean="0">
                <a:solidFill>
                  <a:srgbClr val="FF0000"/>
                </a:solidFill>
              </a:rPr>
              <a:t>Insolvency</a:t>
            </a:r>
            <a:r>
              <a:rPr lang="en-US" sz="2200" b="1" dirty="0" smtClean="0"/>
              <a:t> </a:t>
            </a:r>
            <a:r>
              <a:rPr lang="en-US" sz="2200" dirty="0" smtClean="0"/>
              <a:t>- when a business fails because a sustained lack of working capital means that debts cannot be paid.</a:t>
            </a:r>
            <a:endParaRPr lang="en-US" sz="2200" dirty="0"/>
          </a:p>
        </p:txBody>
      </p:sp>
      <p:sp>
        <p:nvSpPr>
          <p:cNvPr id="6" name="Title 1"/>
          <p:cNvSpPr>
            <a:spLocks noGrp="1"/>
          </p:cNvSpPr>
          <p:nvPr>
            <p:ph type="title"/>
          </p:nvPr>
        </p:nvSpPr>
        <p:spPr>
          <a:xfrm>
            <a:off x="35496" y="72008"/>
            <a:ext cx="7704856" cy="548680"/>
          </a:xfrm>
        </p:spPr>
        <p:txBody>
          <a:bodyPr>
            <a:noAutofit/>
          </a:bodyPr>
          <a:lstStyle/>
          <a:p>
            <a:r>
              <a:rPr lang="en-GB" dirty="0" smtClean="0"/>
              <a:t>19.3 </a:t>
            </a:r>
            <a:r>
              <a:rPr lang="en-GB" dirty="0"/>
              <a:t>– </a:t>
            </a:r>
            <a:r>
              <a:rPr lang="en-GB" dirty="0" smtClean="0"/>
              <a:t>Cash Flow Forecasting</a:t>
            </a:r>
            <a:endParaRPr lang="en-GB"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
        <p:nvSpPr>
          <p:cNvPr id="3" name="Rectangle 2"/>
          <p:cNvSpPr/>
          <p:nvPr/>
        </p:nvSpPr>
        <p:spPr>
          <a:xfrm>
            <a:off x="323528" y="4653136"/>
            <a:ext cx="8496944" cy="1938992"/>
          </a:xfrm>
          <a:prstGeom prst="rect">
            <a:avLst/>
          </a:prstGeom>
          <a:solidFill>
            <a:srgbClr val="FFB3B3"/>
          </a:solidFill>
          <a:ln w="57150">
            <a:solidFill>
              <a:srgbClr val="002060"/>
            </a:solidFill>
          </a:ln>
        </p:spPr>
        <p:txBody>
          <a:bodyPr wrap="square">
            <a:spAutoFit/>
          </a:bodyPr>
          <a:lstStyle/>
          <a:p>
            <a:pPr>
              <a:spcBef>
                <a:spcPts val="0"/>
              </a:spcBef>
              <a:spcAft>
                <a:spcPts val="0"/>
              </a:spcAft>
            </a:pPr>
            <a:r>
              <a:rPr lang="en-US" sz="2400" b="1" dirty="0">
                <a:latin typeface="Arial" panose="020B0604020202020204" pitchFamily="34" charset="0"/>
                <a:ea typeface="Segoe UI" panose="020B0502040204020203" pitchFamily="34" charset="0"/>
                <a:cs typeface="Arial" panose="020B0604020202020204" pitchFamily="34" charset="0"/>
              </a:rPr>
              <a:t>WATCH OUT!</a:t>
            </a:r>
            <a:endParaRPr lang="en-GB" sz="2400" b="1" dirty="0">
              <a:latin typeface="Arial" panose="020B0604020202020204" pitchFamily="34" charset="0"/>
              <a:ea typeface="Arial Unicode MS" panose="020B0604020202020204" pitchFamily="34" charset="-128"/>
              <a:cs typeface="Arial" panose="020B0604020202020204" pitchFamily="34" charset="0"/>
            </a:endParaRPr>
          </a:p>
          <a:p>
            <a:pPr marR="203200">
              <a:spcBef>
                <a:spcPts val="0"/>
              </a:spcBef>
              <a:spcAft>
                <a:spcPts val="0"/>
              </a:spcAft>
            </a:pPr>
            <a:r>
              <a:rPr lang="en-US" sz="2400" dirty="0">
                <a:latin typeface="Arial" panose="020B0604020202020204" pitchFamily="34" charset="0"/>
                <a:ea typeface="Segoe UI" panose="020B0502040204020203" pitchFamily="34" charset="0"/>
                <a:cs typeface="Arial" panose="020B0604020202020204" pitchFamily="34" charset="0"/>
              </a:rPr>
              <a:t>A business can be basically profitable but, because of poor cash flow management, can fail. Make sure you are clear on the difference between </a:t>
            </a:r>
            <a:r>
              <a:rPr lang="en-US" sz="2400" i="1" dirty="0">
                <a:latin typeface="Arial" panose="020B0604020202020204" pitchFamily="34" charset="0"/>
                <a:ea typeface="Segoe UI" panose="020B0502040204020203" pitchFamily="34" charset="0"/>
                <a:cs typeface="Arial" panose="020B0604020202020204" pitchFamily="34" charset="0"/>
              </a:rPr>
              <a:t>working capital</a:t>
            </a:r>
            <a:r>
              <a:rPr lang="en-US" sz="2400" dirty="0">
                <a:latin typeface="Arial" panose="020B0604020202020204" pitchFamily="34" charset="0"/>
                <a:ea typeface="Segoe UI" panose="020B0502040204020203" pitchFamily="34" charset="0"/>
                <a:cs typeface="Arial" panose="020B0604020202020204" pitchFamily="34" charset="0"/>
              </a:rPr>
              <a:t> and </a:t>
            </a:r>
            <a:r>
              <a:rPr lang="en-US" sz="2400" i="1" dirty="0">
                <a:latin typeface="Arial" panose="020B0604020202020204" pitchFamily="34" charset="0"/>
                <a:ea typeface="Segoe UI" panose="020B0502040204020203" pitchFamily="34" charset="0"/>
                <a:cs typeface="Arial" panose="020B0604020202020204" pitchFamily="34" charset="0"/>
              </a:rPr>
              <a:t>profit.</a:t>
            </a:r>
            <a:r>
              <a:rPr lang="en-US" sz="2400" dirty="0">
                <a:latin typeface="Arial" panose="020B0604020202020204" pitchFamily="34" charset="0"/>
                <a:ea typeface="Segoe UI" panose="020B0502040204020203" pitchFamily="34" charset="0"/>
                <a:cs typeface="Arial" panose="020B0604020202020204" pitchFamily="34" charset="0"/>
              </a:rPr>
              <a:t> (Working capital was covered in Chapter </a:t>
            </a:r>
            <a:r>
              <a:rPr lang="en-US" sz="2400" dirty="0" smtClean="0">
                <a:latin typeface="Arial" panose="020B0604020202020204" pitchFamily="34" charset="0"/>
                <a:ea typeface="Segoe UI" panose="020B0502040204020203" pitchFamily="34" charset="0"/>
                <a:cs typeface="Arial" panose="020B0604020202020204" pitchFamily="34" charset="0"/>
              </a:rPr>
              <a:t>14)</a:t>
            </a:r>
            <a:endParaRPr lang="en-GB" sz="24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382121416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63089"/>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100" dirty="0"/>
              <a:t>A business plan isn't a guarantee of success, but the process of writing the plan should help to identify key issues which can be addressed if necessary. Obviously, the more skilled an entrepreneur is in carrying out and interpreting market research, the more accurate, and therefore useful, their plan is likely to be.</a:t>
            </a:r>
          </a:p>
          <a:p>
            <a:pPr marL="360363" indent="-360363">
              <a:spcAft>
                <a:spcPts val="300"/>
              </a:spcAft>
              <a:buClr>
                <a:schemeClr val="accent6">
                  <a:lumMod val="50000"/>
                </a:schemeClr>
              </a:buClr>
              <a:buFont typeface="Wingdings 3" panose="05040102010807070707" pitchFamily="18" charset="2"/>
              <a:buChar char=""/>
            </a:pPr>
            <a:r>
              <a:rPr lang="en-US" sz="2100" dirty="0"/>
              <a:t>You have learned that a business plan can give focus and direction to a business. This will only happen if the entrepreneur makes time to return to their plan regularly, reflecting on progress and making changes to the business where necessary. A business plan does nothing on its own, sitting at the back of a filing cabinet. It cannot make up for mistakes like failing to keep in close touch with suppliers or to communicate effectively with employees.</a:t>
            </a:r>
          </a:p>
          <a:p>
            <a:pPr marL="360363" indent="-360363">
              <a:spcAft>
                <a:spcPts val="300"/>
              </a:spcAft>
              <a:buClr>
                <a:schemeClr val="accent6">
                  <a:lumMod val="50000"/>
                </a:schemeClr>
              </a:buClr>
              <a:buFont typeface="Wingdings 3" panose="05040102010807070707" pitchFamily="18" charset="2"/>
              <a:buChar char=""/>
            </a:pPr>
            <a:r>
              <a:rPr lang="en-US" sz="2100" dirty="0"/>
              <a:t>Finally, a business plan needs to be updated regularly to reflect changes in the market and the business. The best business plans are flexible working documents - up to date information gives the people running the business a better basis for decision making and therefore increases the chance of the business succeeding. </a:t>
            </a:r>
          </a:p>
        </p:txBody>
      </p:sp>
      <p:sp>
        <p:nvSpPr>
          <p:cNvPr id="6" name="Title 1"/>
          <p:cNvSpPr>
            <a:spLocks noGrp="1"/>
          </p:cNvSpPr>
          <p:nvPr>
            <p:ph type="title"/>
          </p:nvPr>
        </p:nvSpPr>
        <p:spPr>
          <a:xfrm>
            <a:off x="35496" y="72008"/>
            <a:ext cx="7704856" cy="548680"/>
          </a:xfrm>
        </p:spPr>
        <p:txBody>
          <a:bodyPr>
            <a:noAutofit/>
          </a:bodyPr>
          <a:lstStyle/>
          <a:p>
            <a:r>
              <a:rPr lang="en-GB" dirty="0" smtClean="0"/>
              <a:t>19.3 </a:t>
            </a:r>
            <a:r>
              <a:rPr lang="en-GB" dirty="0"/>
              <a:t>– </a:t>
            </a:r>
            <a:r>
              <a:rPr lang="en-GB" dirty="0" smtClean="0"/>
              <a:t>Cash Flow Forecasting</a:t>
            </a:r>
            <a:endParaRPr lang="en-GB"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9930111"/>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78505"/>
          </a:xfrm>
          <a:prstGeom prst="rect">
            <a:avLst/>
          </a:prstGeom>
        </p:spPr>
        <p:txBody>
          <a:bodyPr wrap="square">
            <a:spAutoFit/>
          </a:bodyPr>
          <a:lstStyle/>
          <a:p>
            <a:pPr>
              <a:spcAft>
                <a:spcPts val="300"/>
              </a:spcAft>
              <a:buClr>
                <a:schemeClr val="accent6">
                  <a:lumMod val="50000"/>
                </a:schemeClr>
              </a:buClr>
            </a:pPr>
            <a:r>
              <a:rPr lang="en-US" sz="2100" b="1" dirty="0"/>
              <a:t>Sources of help</a:t>
            </a:r>
          </a:p>
          <a:p>
            <a:pPr marL="360363" indent="-360363">
              <a:spcAft>
                <a:spcPts val="300"/>
              </a:spcAft>
              <a:buClr>
                <a:schemeClr val="accent6">
                  <a:lumMod val="50000"/>
                </a:schemeClr>
              </a:buClr>
              <a:buFont typeface="Wingdings 3" panose="05040102010807070707" pitchFamily="18" charset="2"/>
              <a:buChar char=""/>
            </a:pPr>
            <a:r>
              <a:rPr lang="en-US" sz="2100" dirty="0"/>
              <a:t>The BIS website (created by the Department for Business, Innovation and Skills) has much useful information. Local business advisers are often also able to provide advice to individual businesses. The Prince's Trust provides some funding for unemployed or disadvantaged people under the age of 30 to start their own business. Producing a business plan sometimes reveals that the potential entrepreneur is not yet ready to strike out on their own in business - which can lead to a good decision not to go ahead yet. Taking time to get more advice can be a good move.</a:t>
            </a:r>
          </a:p>
          <a:p>
            <a:pPr>
              <a:spcAft>
                <a:spcPts val="300"/>
              </a:spcAft>
              <a:buClr>
                <a:schemeClr val="accent6">
                  <a:lumMod val="50000"/>
                </a:schemeClr>
              </a:buClr>
            </a:pPr>
            <a:r>
              <a:rPr lang="en-US" sz="2100" b="1" dirty="0">
                <a:solidFill>
                  <a:srgbClr val="FF0000"/>
                </a:solidFill>
              </a:rPr>
              <a:t>Exam style question</a:t>
            </a:r>
          </a:p>
          <a:p>
            <a:pPr marL="457200" indent="-457200">
              <a:spcAft>
                <a:spcPts val="300"/>
              </a:spcAft>
              <a:buClr>
                <a:schemeClr val="accent6">
                  <a:lumMod val="50000"/>
                </a:schemeClr>
              </a:buClr>
              <a:buFont typeface="+mj-lt"/>
              <a:buAutoNum type="arabicPeriod"/>
            </a:pPr>
            <a:r>
              <a:rPr lang="en-US" sz="2100" dirty="0" smtClean="0">
                <a:solidFill>
                  <a:srgbClr val="FF0000"/>
                </a:solidFill>
              </a:rPr>
              <a:t>Explain </a:t>
            </a:r>
            <a:r>
              <a:rPr lang="en-US" sz="2100" dirty="0">
                <a:solidFill>
                  <a:srgbClr val="FF0000"/>
                </a:solidFill>
              </a:rPr>
              <a:t>why a bank might want to see an entrepreneur's business plan before deciding whether to offer them a start-up loan. (6 marks)</a:t>
            </a:r>
          </a:p>
          <a:p>
            <a:pPr marL="457200" indent="-457200">
              <a:spcAft>
                <a:spcPts val="300"/>
              </a:spcAft>
              <a:buClr>
                <a:schemeClr val="accent6">
                  <a:lumMod val="50000"/>
                </a:schemeClr>
              </a:buClr>
              <a:buFont typeface="+mj-lt"/>
              <a:buAutoNum type="arabicPeriod"/>
            </a:pPr>
            <a:r>
              <a:rPr lang="en-US" sz="2100" dirty="0" smtClean="0">
                <a:solidFill>
                  <a:srgbClr val="FF0000"/>
                </a:solidFill>
              </a:rPr>
              <a:t>Briefly </a:t>
            </a:r>
            <a:r>
              <a:rPr lang="en-US" sz="2100" dirty="0">
                <a:solidFill>
                  <a:srgbClr val="FF0000"/>
                </a:solidFill>
              </a:rPr>
              <a:t>outline the content and purpose of business planning for an entrepreneur. (6 marks) </a:t>
            </a:r>
          </a:p>
          <a:p>
            <a:pPr marL="360363" indent="-360363">
              <a:spcAft>
                <a:spcPts val="300"/>
              </a:spcAft>
              <a:buClr>
                <a:schemeClr val="accent6">
                  <a:lumMod val="50000"/>
                </a:schemeClr>
              </a:buClr>
              <a:buFont typeface="Wingdings 3" panose="05040102010807070707" pitchFamily="18" charset="2"/>
              <a:buChar char=""/>
            </a:pPr>
            <a:endParaRPr lang="en-US" sz="2100" dirty="0"/>
          </a:p>
        </p:txBody>
      </p:sp>
      <p:sp>
        <p:nvSpPr>
          <p:cNvPr id="6" name="Title 1"/>
          <p:cNvSpPr>
            <a:spLocks noGrp="1"/>
          </p:cNvSpPr>
          <p:nvPr>
            <p:ph type="title"/>
          </p:nvPr>
        </p:nvSpPr>
        <p:spPr>
          <a:xfrm>
            <a:off x="35496" y="72008"/>
            <a:ext cx="7704856" cy="548680"/>
          </a:xfrm>
        </p:spPr>
        <p:txBody>
          <a:bodyPr>
            <a:noAutofit/>
          </a:bodyPr>
          <a:lstStyle/>
          <a:p>
            <a:r>
              <a:rPr lang="en-GB" dirty="0" smtClean="0"/>
              <a:t>19.3 </a:t>
            </a:r>
            <a:r>
              <a:rPr lang="en-GB" dirty="0"/>
              <a:t>– </a:t>
            </a:r>
            <a:r>
              <a:rPr lang="en-GB" dirty="0" smtClean="0"/>
              <a:t>Cash Flow Forecasting</a:t>
            </a:r>
            <a:endParaRPr lang="en-GB"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7530607"/>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286062"/>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200" b="1" dirty="0">
                <a:solidFill>
                  <a:srgbClr val="FF0000"/>
                </a:solidFill>
              </a:rPr>
              <a:t>Evidence A</a:t>
            </a:r>
            <a:r>
              <a:rPr lang="en-US" sz="2200" dirty="0">
                <a:solidFill>
                  <a:srgbClr val="FF0000"/>
                </a:solidFill>
              </a:rPr>
              <a:t>: The Senegalese Entrepreneur Selling African Recipes to Americans</a:t>
            </a:r>
          </a:p>
          <a:p>
            <a:pPr marL="360363" indent="-360363">
              <a:spcAft>
                <a:spcPts val="300"/>
              </a:spcAft>
              <a:buClr>
                <a:schemeClr val="accent6">
                  <a:lumMod val="50000"/>
                </a:schemeClr>
              </a:buClr>
              <a:buFont typeface="Wingdings 3" panose="05040102010807070707" pitchFamily="18" charset="2"/>
              <a:buChar char=""/>
            </a:pPr>
            <a:r>
              <a:rPr lang="en-US" sz="2200" dirty="0" err="1">
                <a:solidFill>
                  <a:srgbClr val="FF0000"/>
                </a:solidFill>
              </a:rPr>
              <a:t>Magatte</a:t>
            </a:r>
            <a:r>
              <a:rPr lang="en-US" sz="2200" dirty="0">
                <a:solidFill>
                  <a:srgbClr val="FF0000"/>
                </a:solidFill>
              </a:rPr>
              <a:t> Wade is one of the most notable female entrepreneurs to emerge from Africa. Born in Senegal and educated in France, she is the original founder of Adina World Beat Beverages (Adina), a San Francisco beverage company that manufactures coffee, tea and fruit juices based on traditional beverage recipes from across the world, using organic ingredients sourced from small-scale farmers across Africa and Asia.</a:t>
            </a:r>
          </a:p>
          <a:p>
            <a:pPr marL="360363" indent="-360363">
              <a:spcAft>
                <a:spcPts val="300"/>
              </a:spcAft>
              <a:buClr>
                <a:schemeClr val="accent6">
                  <a:lumMod val="50000"/>
                </a:schemeClr>
              </a:buClr>
              <a:buFont typeface="Wingdings 3" panose="05040102010807070707" pitchFamily="18" charset="2"/>
              <a:buChar char=""/>
            </a:pPr>
            <a:r>
              <a:rPr lang="en-US" sz="2200" dirty="0" err="1">
                <a:solidFill>
                  <a:srgbClr val="FF0000"/>
                </a:solidFill>
              </a:rPr>
              <a:t>Magatte</a:t>
            </a:r>
            <a:r>
              <a:rPr lang="en-US" sz="2200" dirty="0">
                <a:solidFill>
                  <a:srgbClr val="FF0000"/>
                </a:solidFill>
              </a:rPr>
              <a:t> started Adina based on </a:t>
            </a:r>
            <a:r>
              <a:rPr lang="en-US" sz="2200" dirty="0" err="1">
                <a:solidFill>
                  <a:srgbClr val="FF0000"/>
                </a:solidFill>
              </a:rPr>
              <a:t>Bissap</a:t>
            </a:r>
            <a:r>
              <a:rPr lang="en-US" sz="2200" dirty="0">
                <a:solidFill>
                  <a:srgbClr val="FF0000"/>
                </a:solidFill>
              </a:rPr>
              <a:t>, the traditional hibiscus drink of her native country, Senegal. She was angry and upset that her country’s cultural traditions were being destroyed and replaced by Coke and Fanta.</a:t>
            </a:r>
          </a:p>
          <a:p>
            <a:pPr marL="360363" indent="-360363">
              <a:spcAft>
                <a:spcPts val="300"/>
              </a:spcAft>
              <a:buClr>
                <a:schemeClr val="accent6">
                  <a:lumMod val="50000"/>
                </a:schemeClr>
              </a:buClr>
              <a:buFont typeface="Wingdings 3" panose="05040102010807070707" pitchFamily="18" charset="2"/>
              <a:buChar char=""/>
            </a:pPr>
            <a:r>
              <a:rPr lang="en-US" sz="2200" dirty="0">
                <a:solidFill>
                  <a:srgbClr val="FF0000"/>
                </a:solidFill>
              </a:rPr>
              <a:t>Adina was started with $2m finance from </a:t>
            </a:r>
            <a:r>
              <a:rPr lang="en-US" sz="2200" dirty="0" err="1">
                <a:solidFill>
                  <a:srgbClr val="FF0000"/>
                </a:solidFill>
              </a:rPr>
              <a:t>Magatte’s</a:t>
            </a:r>
            <a:r>
              <a:rPr lang="en-US" sz="2200" dirty="0">
                <a:solidFill>
                  <a:srgbClr val="FF0000"/>
                </a:solidFill>
              </a:rPr>
              <a:t> friends and family. Adina then raised a further $30m using venture capital</a:t>
            </a:r>
            <a:r>
              <a:rPr lang="en-US" sz="2200" dirty="0" smtClean="0">
                <a:solidFill>
                  <a:srgbClr val="FF0000"/>
                </a:solidFill>
              </a:rPr>
              <a:t>.</a:t>
            </a:r>
            <a:endParaRPr lang="en-US" sz="22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a:t>
            </a:r>
            <a:r>
              <a:rPr lang="en-GB" sz="3600" dirty="0"/>
              <a:t>– </a:t>
            </a:r>
            <a:r>
              <a:rPr lang="en-GB" sz="3600" dirty="0" smtClean="0"/>
              <a:t>Exam Questions – January 2016</a:t>
            </a:r>
            <a:endParaRPr lang="en-GB" sz="3600" dirty="0"/>
          </a:p>
        </p:txBody>
      </p:sp>
      <p:sp>
        <p:nvSpPr>
          <p:cNvPr id="5" name="TextBox 4">
            <a:hlinkClick r:id="rId3" action="ppaction://hlinkfile"/>
          </p:cNvPr>
          <p:cNvSpPr txBox="1"/>
          <p:nvPr/>
        </p:nvSpPr>
        <p:spPr>
          <a:xfrm>
            <a:off x="8435176" y="1052736"/>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0102275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132174"/>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sz="2000" dirty="0" smtClean="0">
                <a:solidFill>
                  <a:srgbClr val="FF0000"/>
                </a:solidFill>
              </a:rPr>
              <a:t>Adina’s </a:t>
            </a:r>
            <a:r>
              <a:rPr lang="en-US" sz="2000" dirty="0">
                <a:solidFill>
                  <a:srgbClr val="FF0000"/>
                </a:solidFill>
              </a:rPr>
              <a:t>biggest impact in Africa was through the creation of an organic hibiscus industry </a:t>
            </a:r>
            <a:r>
              <a:rPr lang="en-US" sz="2000" dirty="0" smtClean="0">
                <a:solidFill>
                  <a:srgbClr val="FF0000"/>
                </a:solidFill>
              </a:rPr>
              <a:t>in Senegal</a:t>
            </a:r>
            <a:r>
              <a:rPr lang="en-US" sz="2000" dirty="0">
                <a:solidFill>
                  <a:srgbClr val="FF0000"/>
                </a:solidFill>
              </a:rPr>
              <a:t>. The hibiscus industry was slowly dying in Senegal when </a:t>
            </a:r>
            <a:r>
              <a:rPr lang="en-US" sz="2000" dirty="0" err="1">
                <a:solidFill>
                  <a:srgbClr val="FF0000"/>
                </a:solidFill>
              </a:rPr>
              <a:t>Magatte</a:t>
            </a:r>
            <a:r>
              <a:rPr lang="en-US" sz="2000" dirty="0">
                <a:solidFill>
                  <a:srgbClr val="FF0000"/>
                </a:solidFill>
              </a:rPr>
              <a:t> brought in help from ASNAPP (Agribusiness in Sustainable Natural African Plant Products). They offered organic seeds, advice and coordinated activities between the growers and the organic and fair trade certification bodies. </a:t>
            </a:r>
            <a:endParaRPr lang="en-US" sz="2000" dirty="0" smtClean="0">
              <a:solidFill>
                <a:srgbClr val="FF0000"/>
              </a:solidFill>
            </a:endParaRPr>
          </a:p>
          <a:p>
            <a:pPr marL="360363" indent="-360363">
              <a:spcAft>
                <a:spcPts val="300"/>
              </a:spcAft>
              <a:buClr>
                <a:schemeClr val="accent6">
                  <a:lumMod val="50000"/>
                </a:schemeClr>
              </a:buClr>
              <a:buFont typeface="Wingdings 3" panose="05040102010807070707" pitchFamily="18" charset="2"/>
              <a:buChar char=""/>
            </a:pPr>
            <a:r>
              <a:rPr lang="en-US" sz="2000" dirty="0" err="1" smtClean="0">
                <a:solidFill>
                  <a:srgbClr val="FF0000"/>
                </a:solidFill>
              </a:rPr>
              <a:t>Magatte</a:t>
            </a:r>
            <a:r>
              <a:rPr lang="en-US" sz="2000" dirty="0" smtClean="0">
                <a:solidFill>
                  <a:srgbClr val="FF0000"/>
                </a:solidFill>
              </a:rPr>
              <a:t> </a:t>
            </a:r>
            <a:r>
              <a:rPr lang="en-US" sz="2000" dirty="0">
                <a:solidFill>
                  <a:srgbClr val="FF0000"/>
                </a:solidFill>
              </a:rPr>
              <a:t>used Adina resources to pay for the growers’ fair trade certification. </a:t>
            </a:r>
            <a:r>
              <a:rPr lang="en-US" sz="2000" dirty="0" err="1">
                <a:solidFill>
                  <a:srgbClr val="FF0000"/>
                </a:solidFill>
              </a:rPr>
              <a:t>Magatte</a:t>
            </a:r>
            <a:r>
              <a:rPr lang="en-US" sz="2000" dirty="0">
                <a:solidFill>
                  <a:srgbClr val="FF0000"/>
                </a:solidFill>
              </a:rPr>
              <a:t> also worked with the First Lady of Senegal, to access land and to support the set up of workers’ co-operatives. Women were taught to grow world-class certified organic hibiscus. Today the organic hibiscus growers of Senegal sell their </a:t>
            </a:r>
            <a:r>
              <a:rPr lang="en-US" sz="2000" dirty="0" smtClean="0">
                <a:solidFill>
                  <a:srgbClr val="FF0000"/>
                </a:solidFill>
              </a:rPr>
              <a:t>product around </a:t>
            </a:r>
            <a:r>
              <a:rPr lang="en-US" sz="2000" dirty="0">
                <a:solidFill>
                  <a:srgbClr val="FF0000"/>
                </a:solidFill>
              </a:rPr>
              <a:t>the world and thousands of women have jobs they would otherwise have lost.</a:t>
            </a:r>
          </a:p>
          <a:p>
            <a:pPr marL="360363" indent="-360363">
              <a:spcAft>
                <a:spcPts val="300"/>
              </a:spcAft>
              <a:buClr>
                <a:schemeClr val="accent6">
                  <a:lumMod val="50000"/>
                </a:schemeClr>
              </a:buClr>
              <a:buFont typeface="Wingdings 3" panose="05040102010807070707" pitchFamily="18" charset="2"/>
              <a:buChar char=""/>
            </a:pPr>
            <a:r>
              <a:rPr lang="en-US" sz="2000" dirty="0" err="1">
                <a:solidFill>
                  <a:srgbClr val="FF0000"/>
                </a:solidFill>
              </a:rPr>
              <a:t>Magatte</a:t>
            </a:r>
            <a:r>
              <a:rPr lang="en-US" sz="2000" dirty="0">
                <a:solidFill>
                  <a:srgbClr val="FF0000"/>
                </a:solidFill>
              </a:rPr>
              <a:t> stepped down as Adina’s CEO in 2009 because she did not like the new direction the business was taking in terms of positioning and branding, but she held onto her large shareholding.</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a:t>
            </a:r>
            <a:r>
              <a:rPr lang="en-GB" sz="3600" dirty="0"/>
              <a:t>– </a:t>
            </a:r>
            <a:r>
              <a:rPr lang="en-GB" sz="3600" dirty="0" smtClean="0"/>
              <a:t>Exam Questions – January 2016</a:t>
            </a:r>
            <a:endParaRPr lang="en-GB" sz="3600" dirty="0"/>
          </a:p>
        </p:txBody>
      </p:sp>
      <p:sp>
        <p:nvSpPr>
          <p:cNvPr id="5" name="TextBox 4">
            <a:hlinkClick r:id="rId3" action="ppaction://hlinkfile"/>
          </p:cNvPr>
          <p:cNvSpPr txBox="1"/>
          <p:nvPr/>
        </p:nvSpPr>
        <p:spPr>
          <a:xfrm>
            <a:off x="8435176" y="2731567"/>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0607476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324535"/>
          </a:xfrm>
          <a:prstGeom prst="rect">
            <a:avLst/>
          </a:prstGeom>
        </p:spPr>
        <p:txBody>
          <a:bodyPr wrap="square">
            <a:spAutoFit/>
          </a:bodyPr>
          <a:lstStyle/>
          <a:p>
            <a:pPr marL="360363" indent="-360363">
              <a:buClr>
                <a:schemeClr val="accent6">
                  <a:lumMod val="50000"/>
                </a:schemeClr>
              </a:buClr>
              <a:buFont typeface="+mj-lt"/>
              <a:buAutoNum type="arabicPeriod" startAt="8"/>
            </a:pPr>
            <a:r>
              <a:rPr lang="en-US" sz="2000" dirty="0" smtClean="0">
                <a:solidFill>
                  <a:srgbClr val="FF0000"/>
                </a:solidFill>
              </a:rPr>
              <a:t>(</a:t>
            </a:r>
            <a:r>
              <a:rPr lang="en-US" sz="2000" dirty="0">
                <a:solidFill>
                  <a:srgbClr val="FF0000"/>
                </a:solidFill>
              </a:rPr>
              <a:t>b) Explain how a business plan might have helped Adina to become successful</a:t>
            </a:r>
            <a:r>
              <a:rPr lang="en-US" sz="2000" dirty="0" smtClean="0">
                <a:solidFill>
                  <a:srgbClr val="FF0000"/>
                </a:solidFill>
              </a:rPr>
              <a:t>.	(</a:t>
            </a:r>
            <a:r>
              <a:rPr lang="en-US" sz="2000" dirty="0">
                <a:solidFill>
                  <a:srgbClr val="FF0000"/>
                </a:solidFill>
              </a:rPr>
              <a:t>6</a:t>
            </a:r>
            <a:r>
              <a:rPr lang="en-US" sz="2000" dirty="0" smtClean="0">
                <a:solidFill>
                  <a:srgbClr val="FF0000"/>
                </a:solidFill>
              </a:rPr>
              <a:t>)</a:t>
            </a:r>
            <a:endParaRPr lang="en-US" sz="2000" dirty="0">
              <a:solidFill>
                <a:srgbClr val="FF0000"/>
              </a:solidFill>
            </a:endParaRP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2000" dirty="0">
                <a:solidFill>
                  <a:srgbClr val="FF0000"/>
                </a:solidFill>
              </a:rPr>
              <a:t>___________________________________________________________</a:t>
            </a:r>
            <a:r>
              <a:rPr lang="en-US" sz="2000" dirty="0" smtClean="0">
                <a:solidFill>
                  <a:srgbClr val="FF0000"/>
                </a:solidFill>
              </a:rPr>
              <a:t>___________________________________________________________(</a:t>
            </a:r>
            <a:r>
              <a:rPr lang="en-US" b="1" dirty="0">
                <a:solidFill>
                  <a:srgbClr val="FF0000"/>
                </a:solidFill>
              </a:rPr>
              <a:t>Total for Question </a:t>
            </a:r>
            <a:r>
              <a:rPr lang="en-US" b="1" dirty="0" smtClean="0">
                <a:solidFill>
                  <a:srgbClr val="FF0000"/>
                </a:solidFill>
              </a:rPr>
              <a:t>8 </a:t>
            </a:r>
            <a:r>
              <a:rPr lang="en-US" b="1" dirty="0">
                <a:solidFill>
                  <a:srgbClr val="FF0000"/>
                </a:solidFill>
              </a:rPr>
              <a:t>= </a:t>
            </a:r>
            <a:r>
              <a:rPr lang="en-US" b="1" dirty="0" smtClean="0">
                <a:solidFill>
                  <a:srgbClr val="FF0000"/>
                </a:solidFill>
              </a:rPr>
              <a:t>12 </a:t>
            </a:r>
            <a:r>
              <a:rPr lang="en-US" b="1" dirty="0">
                <a:solidFill>
                  <a:srgbClr val="FF0000"/>
                </a:solidFill>
              </a:rPr>
              <a:t>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19</a:t>
            </a:r>
            <a:r>
              <a:rPr lang="en-GB" sz="3800" b="1" dirty="0" smtClean="0"/>
              <a:t> – </a:t>
            </a:r>
            <a:r>
              <a:rPr lang="en-US" sz="3800" dirty="0" smtClean="0">
                <a:effectLst/>
              </a:rPr>
              <a:t>Exam Questions – January 2016</a:t>
            </a:r>
            <a:endParaRPr lang="en-GB" sz="3800" b="1" dirty="0" smtClean="0"/>
          </a:p>
        </p:txBody>
      </p:sp>
      <p:sp>
        <p:nvSpPr>
          <p:cNvPr id="5" name="TextBox 4">
            <a:hlinkClick r:id="rId3" action="ppaction://hlinkfile"/>
          </p:cNvPr>
          <p:cNvSpPr txBox="1"/>
          <p:nvPr/>
        </p:nvSpPr>
        <p:spPr>
          <a:xfrm>
            <a:off x="8435176" y="1268760"/>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02538983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19 – </a:t>
            </a:r>
            <a:r>
              <a:rPr lang="en-US" sz="3600" dirty="0">
                <a:effectLst/>
              </a:rPr>
              <a:t>Exam Questions – January 2016</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2020973324"/>
              </p:ext>
            </p:extLst>
          </p:nvPr>
        </p:nvGraphicFramePr>
        <p:xfrm>
          <a:off x="323528" y="1124744"/>
          <a:ext cx="8496945" cy="5582412"/>
        </p:xfrm>
        <a:graphic>
          <a:graphicData uri="http://schemas.openxmlformats.org/drawingml/2006/table">
            <a:tbl>
              <a:tblPr firstRow="1" bandRow="1">
                <a:tableStyleId>{5C22544A-7EE6-4342-B048-85BDC9FD1C3A}</a:tableStyleId>
              </a:tblPr>
              <a:tblGrid>
                <a:gridCol w="648072"/>
                <a:gridCol w="6984776"/>
                <a:gridCol w="864097"/>
              </a:tblGrid>
              <a:tr h="370840">
                <a:tc>
                  <a:txBody>
                    <a:bodyPr/>
                    <a:lstStyle/>
                    <a:p>
                      <a:r>
                        <a:rPr lang="en-GB" sz="1600" dirty="0" smtClean="0">
                          <a:latin typeface="Arial" panose="020B0604020202020204" pitchFamily="34" charset="0"/>
                          <a:cs typeface="Arial" panose="020B0604020202020204" pitchFamily="34" charset="0"/>
                        </a:rPr>
                        <a:t>8 (b)</a:t>
                      </a:r>
                      <a:endParaRPr lang="en-GB" sz="1600" dirty="0">
                        <a:latin typeface="Arial" panose="020B0604020202020204" pitchFamily="34" charset="0"/>
                        <a:cs typeface="Arial" panose="020B0604020202020204" pitchFamily="34" charset="0"/>
                      </a:endParaRPr>
                    </a:p>
                  </a:txBody>
                  <a:tcPr/>
                </a:tc>
                <a:tc>
                  <a:txBody>
                    <a:bodyPr/>
                    <a:lstStyle/>
                    <a:p>
                      <a:r>
                        <a:rPr lang="en-US" sz="1600" b="0" dirty="0" smtClean="0">
                          <a:latin typeface="Arial" panose="020B0604020202020204" pitchFamily="34" charset="0"/>
                          <a:cs typeface="Arial" panose="020B0604020202020204" pitchFamily="34" charset="0"/>
                        </a:rPr>
                        <a:t>Explain how a business plan might have helped Adina to become successful.</a:t>
                      </a:r>
                      <a:endParaRPr lang="en-GB" sz="1600" b="0" dirty="0">
                        <a:latin typeface="Arial" panose="020B0604020202020204" pitchFamily="34" charset="0"/>
                        <a:cs typeface="Arial" panose="020B0604020202020204" pitchFamily="34" charset="0"/>
                      </a:endParaRPr>
                    </a:p>
                  </a:txBody>
                  <a:tcPr/>
                </a:tc>
                <a:tc>
                  <a:txBody>
                    <a:bodyPr/>
                    <a:lstStyle/>
                    <a:p>
                      <a:pPr algn="ctr"/>
                      <a:r>
                        <a:rPr lang="en-GB" sz="1600" b="0" dirty="0" smtClean="0">
                          <a:latin typeface="Arial" panose="020B0604020202020204" pitchFamily="34" charset="0"/>
                          <a:cs typeface="Arial" panose="020B0604020202020204" pitchFamily="34" charset="0"/>
                        </a:rPr>
                        <a:t>(6 Marks)</a:t>
                      </a:r>
                      <a:endParaRPr lang="en-GB" sz="1600" b="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8 (b)</a:t>
                      </a:r>
                      <a:endParaRPr lang="en-GB" sz="1600" dirty="0">
                        <a:latin typeface="Arial" panose="020B0604020202020204" pitchFamily="34" charset="0"/>
                        <a:cs typeface="Arial" panose="020B0604020202020204" pitchFamily="34" charset="0"/>
                      </a:endParaRPr>
                    </a:p>
                  </a:txBody>
                  <a:tcPr/>
                </a:tc>
                <a:tc>
                  <a:txBody>
                    <a:bodyPr/>
                    <a:lstStyle/>
                    <a:p>
                      <a:r>
                        <a:rPr lang="en-US" sz="1570" b="1" dirty="0" smtClean="0">
                          <a:latin typeface="Arial" panose="020B0604020202020204" pitchFamily="34" charset="0"/>
                          <a:cs typeface="Arial" panose="020B0604020202020204" pitchFamily="34" charset="0"/>
                        </a:rPr>
                        <a:t>(Knowledge 2, Application 2, Analysis 2)</a:t>
                      </a:r>
                    </a:p>
                    <a:p>
                      <a:endParaRPr lang="en-US" sz="800" b="0" dirty="0" smtClean="0">
                        <a:latin typeface="Arial" panose="020B0604020202020204" pitchFamily="34" charset="0"/>
                        <a:cs typeface="Arial" panose="020B0604020202020204" pitchFamily="34" charset="0"/>
                      </a:endParaRPr>
                    </a:p>
                    <a:p>
                      <a:r>
                        <a:rPr lang="en-US" sz="1570" b="0" dirty="0" smtClean="0">
                          <a:latin typeface="Arial" panose="020B0604020202020204" pitchFamily="34" charset="0"/>
                          <a:cs typeface="Arial" panose="020B0604020202020204" pitchFamily="34" charset="0"/>
                        </a:rPr>
                        <a:t>Knowledge: up to 2 marks</a:t>
                      </a:r>
                    </a:p>
                    <a:p>
                      <a:r>
                        <a:rPr lang="en-US" sz="1570" b="0" dirty="0" smtClean="0">
                          <a:latin typeface="Arial" panose="020B0604020202020204" pitchFamily="34" charset="0"/>
                          <a:cs typeface="Arial" panose="020B0604020202020204" pitchFamily="34" charset="0"/>
                        </a:rPr>
                        <a:t>Definition of business plan: a written document setting out the</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purpose and goals of the business; describes its</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products/services and target markets, stating how the business</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plans to achieve its financial, marketing and operational goals.</a:t>
                      </a:r>
                    </a:p>
                    <a:p>
                      <a:r>
                        <a:rPr lang="en-US" sz="1570" b="1" dirty="0" smtClean="0">
                          <a:latin typeface="Arial" panose="020B0604020202020204" pitchFamily="34" charset="0"/>
                          <a:cs typeface="Arial" panose="020B0604020202020204" pitchFamily="34" charset="0"/>
                        </a:rPr>
                        <a:t>(2)</a:t>
                      </a:r>
                      <a:r>
                        <a:rPr lang="en-US" sz="1570" b="0" dirty="0" smtClean="0">
                          <a:latin typeface="Arial" panose="020B0604020202020204" pitchFamily="34" charset="0"/>
                          <a:cs typeface="Arial" panose="020B0604020202020204" pitchFamily="34" charset="0"/>
                        </a:rPr>
                        <a:t> </a:t>
                      </a:r>
                      <a:r>
                        <a:rPr lang="en-US" sz="1570" b="1" dirty="0" smtClean="0">
                          <a:latin typeface="Arial" panose="020B0604020202020204" pitchFamily="34" charset="0"/>
                          <a:cs typeface="Arial" panose="020B0604020202020204" pitchFamily="34" charset="0"/>
                        </a:rPr>
                        <a:t>OR</a:t>
                      </a:r>
                      <a:r>
                        <a:rPr lang="en-US" sz="1570" b="0" dirty="0" smtClean="0">
                          <a:latin typeface="Arial" panose="020B0604020202020204" pitchFamily="34" charset="0"/>
                          <a:cs typeface="Arial" panose="020B0604020202020204" pitchFamily="34" charset="0"/>
                        </a:rPr>
                        <a:t> identifies why a business plan will be useful e.g. to</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obtain finance </a:t>
                      </a:r>
                      <a:r>
                        <a:rPr lang="en-US" sz="1570" b="1" dirty="0" smtClean="0">
                          <a:latin typeface="Arial" panose="020B0604020202020204" pitchFamily="34" charset="0"/>
                          <a:cs typeface="Arial" panose="020B0604020202020204" pitchFamily="34" charset="0"/>
                        </a:rPr>
                        <a:t>(2)</a:t>
                      </a:r>
                    </a:p>
                    <a:p>
                      <a:endParaRPr lang="en-US" sz="800" b="0" dirty="0" smtClean="0">
                        <a:latin typeface="Arial" panose="020B0604020202020204" pitchFamily="34" charset="0"/>
                        <a:cs typeface="Arial" panose="020B0604020202020204" pitchFamily="34" charset="0"/>
                      </a:endParaRPr>
                    </a:p>
                    <a:p>
                      <a:r>
                        <a:rPr lang="en-US" sz="1570" b="1" dirty="0" smtClean="0">
                          <a:latin typeface="Arial" panose="020B0604020202020204" pitchFamily="34" charset="0"/>
                          <a:cs typeface="Arial" panose="020B0604020202020204" pitchFamily="34" charset="0"/>
                        </a:rPr>
                        <a:t>Application:</a:t>
                      </a:r>
                      <a:r>
                        <a:rPr lang="en-US" sz="1570" b="0" dirty="0" smtClean="0">
                          <a:latin typeface="Arial" panose="020B0604020202020204" pitchFamily="34" charset="0"/>
                          <a:cs typeface="Arial" panose="020B0604020202020204" pitchFamily="34" charset="0"/>
                        </a:rPr>
                        <a:t> up to 2 marks are available for relating the</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above to </a:t>
                      </a:r>
                      <a:r>
                        <a:rPr lang="en-US" sz="1570" b="0" dirty="0" err="1" smtClean="0">
                          <a:latin typeface="Arial" panose="020B0604020202020204" pitchFamily="34" charset="0"/>
                          <a:cs typeface="Arial" panose="020B0604020202020204" pitchFamily="34" charset="0"/>
                        </a:rPr>
                        <a:t>Magatte’s</a:t>
                      </a:r>
                      <a:r>
                        <a:rPr lang="en-US" sz="1570" b="0" dirty="0" smtClean="0">
                          <a:latin typeface="Arial" panose="020B0604020202020204" pitchFamily="34" charset="0"/>
                          <a:cs typeface="Arial" panose="020B0604020202020204" pitchFamily="34" charset="0"/>
                        </a:rPr>
                        <a:t> plans for Adina</a:t>
                      </a:r>
                    </a:p>
                    <a:p>
                      <a:r>
                        <a:rPr lang="en-US" sz="1570" b="0" dirty="0" smtClean="0">
                          <a:latin typeface="Arial" panose="020B0604020202020204" pitchFamily="34" charset="0"/>
                          <a:cs typeface="Arial" panose="020B0604020202020204" pitchFamily="34" charset="0"/>
                        </a:rPr>
                        <a:t>e.g. To continue the development of the business, Adina went</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through several rounds of venture capital investment (1) $30m</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was raised by Adina (1)</a:t>
                      </a:r>
                    </a:p>
                    <a:p>
                      <a:endParaRPr lang="en-US" sz="800" b="0" dirty="0" smtClean="0">
                        <a:latin typeface="Arial" panose="020B0604020202020204" pitchFamily="34" charset="0"/>
                        <a:cs typeface="Arial" panose="020B0604020202020204" pitchFamily="34" charset="0"/>
                      </a:endParaRPr>
                    </a:p>
                    <a:p>
                      <a:r>
                        <a:rPr lang="en-US" sz="1570" b="1" dirty="0" smtClean="0">
                          <a:latin typeface="Arial" panose="020B0604020202020204" pitchFamily="34" charset="0"/>
                          <a:cs typeface="Arial" panose="020B0604020202020204" pitchFamily="34" charset="0"/>
                        </a:rPr>
                        <a:t>Analysis</a:t>
                      </a:r>
                      <a:r>
                        <a:rPr lang="en-US" sz="1570" b="0" dirty="0" smtClean="0">
                          <a:latin typeface="Arial" panose="020B0604020202020204" pitchFamily="34" charset="0"/>
                          <a:cs typeface="Arial" panose="020B0604020202020204" pitchFamily="34" charset="0"/>
                        </a:rPr>
                        <a:t>: up to 2 marks are available for providing</a:t>
                      </a:r>
                    </a:p>
                    <a:p>
                      <a:r>
                        <a:rPr lang="en-US" sz="1570" b="0" dirty="0" smtClean="0">
                          <a:latin typeface="Arial" panose="020B0604020202020204" pitchFamily="34" charset="0"/>
                          <a:cs typeface="Arial" panose="020B0604020202020204" pitchFamily="34" charset="0"/>
                        </a:rPr>
                        <a:t>reasons/causes/consequences, etc.</a:t>
                      </a:r>
                    </a:p>
                    <a:p>
                      <a:r>
                        <a:rPr lang="en-US" sz="1570" b="0" dirty="0" smtClean="0">
                          <a:latin typeface="Arial" panose="020B0604020202020204" pitchFamily="34" charset="0"/>
                          <a:cs typeface="Arial" panose="020B0604020202020204" pitchFamily="34" charset="0"/>
                        </a:rPr>
                        <a:t>e.g. a business plan would be required by all of the venture</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capitalists to judge the merits and risks of Adina before</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deciding on investing in the business (1). If </a:t>
                      </a:r>
                      <a:r>
                        <a:rPr lang="en-US" sz="1570" b="0" dirty="0" err="1" smtClean="0">
                          <a:latin typeface="Arial" panose="020B0604020202020204" pitchFamily="34" charset="0"/>
                          <a:cs typeface="Arial" panose="020B0604020202020204" pitchFamily="34" charset="0"/>
                        </a:rPr>
                        <a:t>Magatte</a:t>
                      </a:r>
                      <a:r>
                        <a:rPr lang="en-US" sz="1570" b="0" dirty="0" smtClean="0">
                          <a:latin typeface="Arial" panose="020B0604020202020204" pitchFamily="34" charset="0"/>
                          <a:cs typeface="Arial" panose="020B0604020202020204" pitchFamily="34" charset="0"/>
                        </a:rPr>
                        <a:t> had not</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had a business plan this external finance could not have been</a:t>
                      </a:r>
                      <a:r>
                        <a:rPr lang="en-US" sz="1570" b="0" baseline="0" dirty="0" smtClean="0">
                          <a:latin typeface="Arial" panose="020B0604020202020204" pitchFamily="34" charset="0"/>
                          <a:cs typeface="Arial" panose="020B0604020202020204" pitchFamily="34" charset="0"/>
                        </a:rPr>
                        <a:t> </a:t>
                      </a:r>
                      <a:r>
                        <a:rPr lang="en-US" sz="1570" b="0" dirty="0" smtClean="0">
                          <a:latin typeface="Arial" panose="020B0604020202020204" pitchFamily="34" charset="0"/>
                          <a:cs typeface="Arial" panose="020B0604020202020204" pitchFamily="34" charset="0"/>
                        </a:rPr>
                        <a:t>raised and the company may not have been as successful (1).</a:t>
                      </a:r>
                      <a:endParaRPr lang="en-GB" sz="1570" b="0" dirty="0">
                        <a:latin typeface="Arial" panose="020B0604020202020204" pitchFamily="34" charset="0"/>
                        <a:cs typeface="Arial" panose="020B0604020202020204" pitchFamily="34" charset="0"/>
                      </a:endParaRPr>
                    </a:p>
                  </a:txBody>
                  <a:tcPr/>
                </a:tc>
                <a:tc>
                  <a:txBody>
                    <a:bodyPr/>
                    <a:lstStyle/>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a:t>
                      </a:r>
                    </a:p>
                    <a:p>
                      <a:pPr algn="ctr"/>
                      <a:endParaRPr lang="en-IE" sz="1600" dirty="0" smtClean="0">
                        <a:latin typeface="Arial" panose="020B0604020202020204" pitchFamily="34" charset="0"/>
                        <a:cs typeface="Arial" panose="020B0604020202020204" pitchFamily="34" charset="0"/>
                      </a:endParaRPr>
                    </a:p>
                    <a:p>
                      <a:pPr algn="ctr"/>
                      <a:endParaRPr lang="en-IE" sz="1600" dirty="0" smtClean="0">
                        <a:latin typeface="Arial" panose="020B0604020202020204" pitchFamily="34" charset="0"/>
                        <a:cs typeface="Arial" panose="020B0604020202020204" pitchFamily="34" charset="0"/>
                      </a:endParaRPr>
                    </a:p>
                    <a:p>
                      <a:pPr algn="ctr"/>
                      <a:endParaRPr lang="en-IE" sz="1600" dirty="0" smtClean="0">
                        <a:latin typeface="Arial" panose="020B0604020202020204" pitchFamily="34" charset="0"/>
                        <a:cs typeface="Arial" panose="020B0604020202020204" pitchFamily="34" charset="0"/>
                      </a:endParaRPr>
                    </a:p>
                    <a:p>
                      <a:pPr algn="ctr"/>
                      <a:endParaRPr lang="en-IE" sz="1600" dirty="0" smtClean="0">
                        <a:latin typeface="Arial" panose="020B0604020202020204" pitchFamily="34" charset="0"/>
                        <a:cs typeface="Arial" panose="020B0604020202020204" pitchFamily="34" charset="0"/>
                      </a:endParaRPr>
                    </a:p>
                    <a:p>
                      <a:pPr algn="ctr"/>
                      <a:endParaRPr lang="en-IE"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a:t>
                      </a:r>
                    </a:p>
                  </a:txBody>
                  <a:tcPr/>
                </a:tc>
              </a:tr>
            </a:tbl>
          </a:graphicData>
        </a:graphic>
      </p:graphicFrame>
    </p:spTree>
    <p:extLst>
      <p:ext uri="{BB962C8B-B14F-4D97-AF65-F5344CB8AC3E}">
        <p14:creationId xmlns:p14="http://schemas.microsoft.com/office/powerpoint/2010/main" val="187900726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000" b="1" dirty="0" smtClean="0"/>
              <a:t>1 – New Business Ideas - Weighing</a:t>
            </a:r>
          </a:p>
        </p:txBody>
      </p:sp>
      <p:sp>
        <p:nvSpPr>
          <p:cNvPr id="2" name="Rectangle 1"/>
          <p:cNvSpPr/>
          <p:nvPr/>
        </p:nvSpPr>
        <p:spPr>
          <a:xfrm>
            <a:off x="251520" y="1096426"/>
            <a:ext cx="8640960" cy="461665"/>
          </a:xfrm>
          <a:prstGeom prst="rect">
            <a:avLst/>
          </a:prstGeom>
        </p:spPr>
        <p:txBody>
          <a:bodyPr wrap="square">
            <a:spAutoFit/>
          </a:bodyPr>
          <a:lstStyle/>
          <a:p>
            <a:pPr>
              <a:buClr>
                <a:schemeClr val="accent6">
                  <a:lumMod val="50000"/>
                </a:schemeClr>
              </a:buClr>
            </a:pPr>
            <a:r>
              <a:rPr lang="en-GB" sz="2400" b="1" dirty="0"/>
              <a:t>Assessment objectives and </a:t>
            </a:r>
            <a:r>
              <a:rPr lang="en-GB" sz="2400" b="1" dirty="0" smtClean="0"/>
              <a:t>weightings</a:t>
            </a:r>
          </a:p>
        </p:txBody>
      </p:sp>
      <p:graphicFrame>
        <p:nvGraphicFramePr>
          <p:cNvPr id="6" name="Table 5"/>
          <p:cNvGraphicFramePr>
            <a:graphicFrameLocks noGrp="1"/>
          </p:cNvGraphicFramePr>
          <p:nvPr>
            <p:extLst>
              <p:ext uri="{D42A27DB-BD31-4B8C-83A1-F6EECF244321}">
                <p14:modId xmlns:p14="http://schemas.microsoft.com/office/powerpoint/2010/main" val="301190454"/>
              </p:ext>
            </p:extLst>
          </p:nvPr>
        </p:nvGraphicFramePr>
        <p:xfrm>
          <a:off x="395536" y="1772816"/>
          <a:ext cx="8352930" cy="4297680"/>
        </p:xfrm>
        <a:graphic>
          <a:graphicData uri="http://schemas.openxmlformats.org/drawingml/2006/table">
            <a:tbl>
              <a:tblPr firstRow="1" bandRow="1">
                <a:tableStyleId>{5C22544A-7EE6-4342-B048-85BDC9FD1C3A}</a:tableStyleId>
              </a:tblPr>
              <a:tblGrid>
                <a:gridCol w="648072"/>
                <a:gridCol w="4104456"/>
                <a:gridCol w="1152128"/>
                <a:gridCol w="1152128"/>
                <a:gridCol w="1296146"/>
              </a:tblGrid>
              <a:tr h="316835">
                <a:tc gridSpan="2">
                  <a:txBody>
                    <a:bodyPr/>
                    <a:lstStyle/>
                    <a:p>
                      <a:endParaRPr lang="en-GB"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 in IAS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 in IAL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AO1</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Demonstrate knowledge and understanding of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specified content.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Apply knowledge and understanding of the specified content to problems and issues arising from both familiar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unfamiliar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7701">
                <a:tc>
                  <a:txBody>
                    <a:bodyPr/>
                    <a:lstStyle/>
                    <a:p>
                      <a:r>
                        <a:rPr lang="en-GB" sz="1800" dirty="0" smtClean="0">
                          <a:latin typeface="Arial" panose="020B0604020202020204" pitchFamily="34" charset="0"/>
                          <a:cs typeface="Arial" panose="020B0604020202020204" pitchFamily="34" charset="0"/>
                        </a:rPr>
                        <a:t>AO3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Analyse problems, issues and situations.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6835">
                <a:tc>
                  <a:txBody>
                    <a:bodyPr/>
                    <a:lstStyle/>
                    <a:p>
                      <a:r>
                        <a:rPr lang="en-GB" sz="1800" dirty="0" smtClean="0">
                          <a:latin typeface="Arial" panose="020B0604020202020204" pitchFamily="34" charset="0"/>
                          <a:cs typeface="Arial" panose="020B0604020202020204" pitchFamily="34" charset="0"/>
                        </a:rPr>
                        <a:t>AO4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Evaluate, distinguish between and assess appropriateness of fact and opinion, and judge information from a variety of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sources.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30%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27.5%</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98233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43083"/>
          </a:xfrm>
          <a:prstGeom prst="rect">
            <a:avLst/>
          </a:prstGeom>
        </p:spPr>
        <p:txBody>
          <a:bodyPr wrap="square">
            <a:spAutoFit/>
          </a:bodyPr>
          <a:lstStyle/>
          <a:p>
            <a:pPr>
              <a:spcAft>
                <a:spcPts val="300"/>
              </a:spcAft>
              <a:buClr>
                <a:schemeClr val="accent6">
                  <a:lumMod val="50000"/>
                </a:schemeClr>
              </a:buClr>
            </a:pPr>
            <a:r>
              <a:rPr lang="en-US" sz="1670" dirty="0">
                <a:solidFill>
                  <a:srgbClr val="FF0000"/>
                </a:solidFill>
              </a:rPr>
              <a:t>Marvin – </a:t>
            </a:r>
            <a:r>
              <a:rPr lang="en-US" sz="1670" dirty="0" err="1">
                <a:solidFill>
                  <a:srgbClr val="FF0000"/>
                </a:solidFill>
              </a:rPr>
              <a:t>Mr</a:t>
            </a:r>
            <a:r>
              <a:rPr lang="en-US" sz="1670" dirty="0">
                <a:solidFill>
                  <a:srgbClr val="FF0000"/>
                </a:solidFill>
              </a:rPr>
              <a:t> Motivator!</a:t>
            </a:r>
          </a:p>
          <a:p>
            <a:pPr marL="360363" indent="-360363">
              <a:spcAft>
                <a:spcPts val="300"/>
              </a:spcAft>
              <a:buClr>
                <a:schemeClr val="accent6">
                  <a:lumMod val="50000"/>
                </a:schemeClr>
              </a:buClr>
              <a:buFont typeface="Wingdings 3" panose="05040102010807070707" pitchFamily="18" charset="2"/>
              <a:buChar char=""/>
            </a:pPr>
            <a:r>
              <a:rPr lang="en-US" sz="1670" dirty="0">
                <a:solidFill>
                  <a:srgbClr val="FF0000"/>
                </a:solidFill>
              </a:rPr>
              <a:t>As a teenager, Marvin Burton battled with his weight. By the time Marvin left school he was 16 stone (100 </a:t>
            </a:r>
            <a:r>
              <a:rPr lang="en-US" sz="1670" dirty="0" err="1">
                <a:solidFill>
                  <a:srgbClr val="FF0000"/>
                </a:solidFill>
              </a:rPr>
              <a:t>kgs</a:t>
            </a:r>
            <a:r>
              <a:rPr lang="en-US" sz="1670" dirty="0">
                <a:solidFill>
                  <a:srgbClr val="FF0000"/>
                </a:solidFill>
              </a:rPr>
              <a:t>), so he decided to work in the fitness industry to try and help overcome his weight problem. Marvin worked in a number of roles from gym receptionist, aerobics instructor, personal trainer, to the Director of Fitness on a cruise ship – teaching and training over 2,000 passengers</a:t>
            </a:r>
            <a:r>
              <a:rPr lang="en-US" sz="1670" dirty="0" smtClean="0">
                <a:solidFill>
                  <a:srgbClr val="FF0000"/>
                </a:solidFill>
              </a:rPr>
              <a:t>!</a:t>
            </a:r>
            <a:endParaRPr lang="en-US" sz="1670" dirty="0">
              <a:solidFill>
                <a:srgbClr val="FF0000"/>
              </a:solidFill>
            </a:endParaRPr>
          </a:p>
          <a:p>
            <a:pPr marL="360363" indent="-360363">
              <a:spcAft>
                <a:spcPts val="300"/>
              </a:spcAft>
              <a:buClr>
                <a:schemeClr val="accent6">
                  <a:lumMod val="50000"/>
                </a:schemeClr>
              </a:buClr>
              <a:buFont typeface="Wingdings 3" panose="05040102010807070707" pitchFamily="18" charset="2"/>
              <a:buChar char=""/>
            </a:pPr>
            <a:r>
              <a:rPr lang="en-US" sz="1670" dirty="0">
                <a:solidFill>
                  <a:srgbClr val="FF0000"/>
                </a:solidFill>
              </a:rPr>
              <a:t>As an essential part of his professional development, Marvin studied and often undertook training in areas such as sports massage therapy, diet and nutrition and anatomy</a:t>
            </a:r>
            <a:r>
              <a:rPr lang="en-US" sz="1670" dirty="0" smtClean="0">
                <a:solidFill>
                  <a:srgbClr val="FF0000"/>
                </a:solidFill>
              </a:rPr>
              <a:t>.</a:t>
            </a:r>
            <a:endParaRPr lang="en-US" sz="1670" dirty="0">
              <a:solidFill>
                <a:srgbClr val="FF0000"/>
              </a:solidFill>
            </a:endParaRPr>
          </a:p>
          <a:p>
            <a:pPr marL="360363" indent="-360363">
              <a:spcAft>
                <a:spcPts val="300"/>
              </a:spcAft>
              <a:buClr>
                <a:schemeClr val="accent6">
                  <a:lumMod val="50000"/>
                </a:schemeClr>
              </a:buClr>
              <a:buFont typeface="Wingdings 3" panose="05040102010807070707" pitchFamily="18" charset="2"/>
              <a:buChar char=""/>
            </a:pPr>
            <a:r>
              <a:rPr lang="en-US" sz="1670" dirty="0">
                <a:solidFill>
                  <a:srgbClr val="FF0000"/>
                </a:solidFill>
              </a:rPr>
              <a:t>In 2008, Marvin started his own fitness company, Advanced Conditioning Ltd. He often worked with professional sports people on a one-to-one basis. Marvin also ran group exercise classes. Since much of his work required him to be flexible, he set up an office at home. When Marvin needed a fitness studio or large equipment for his clients, he simply hired it, often from well-known health club chains, such as Virgin Active</a:t>
            </a:r>
            <a:r>
              <a:rPr lang="en-US" sz="1670" dirty="0" smtClean="0">
                <a:solidFill>
                  <a:srgbClr val="FF0000"/>
                </a:solidFill>
              </a:rPr>
              <a:t>.</a:t>
            </a:r>
            <a:endParaRPr lang="en-US" sz="1670" dirty="0">
              <a:solidFill>
                <a:srgbClr val="FF0000"/>
              </a:solidFill>
            </a:endParaRPr>
          </a:p>
          <a:p>
            <a:pPr marL="360363" indent="-360363">
              <a:spcAft>
                <a:spcPts val="300"/>
              </a:spcAft>
              <a:buClr>
                <a:schemeClr val="accent6">
                  <a:lumMod val="50000"/>
                </a:schemeClr>
              </a:buClr>
              <a:buFont typeface="Wingdings 3" panose="05040102010807070707" pitchFamily="18" charset="2"/>
              <a:buChar char=""/>
            </a:pPr>
            <a:r>
              <a:rPr lang="en-US" sz="1670" dirty="0">
                <a:solidFill>
                  <a:srgbClr val="FF0000"/>
                </a:solidFill>
              </a:rPr>
              <a:t>Since 2011, Marvin has teamed up with four other self-employed professional sports trainers, a masseur and a chef, to provide exclusive well-being stay away breaks. The team, operating collectively as Fitness Retreat Ltd, hire luxury countryside venues such as The Lindens, in Dorset. The Lindens is a fabulous 18th century manor house which has a heated swimming pool, all-weather tennis courts and acres of amazing woodland and gardens – the perfect setting for a great fitness getaway.</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a:t>
            </a:r>
            <a:r>
              <a:rPr lang="en-GB" sz="3600" dirty="0"/>
              <a:t>– </a:t>
            </a:r>
            <a:r>
              <a:rPr lang="en-GB" sz="3600" dirty="0" smtClean="0"/>
              <a:t>Exam Questions – June 2014</a:t>
            </a:r>
            <a:endParaRPr lang="en-GB" sz="3600" dirty="0"/>
          </a:p>
        </p:txBody>
      </p:sp>
      <p:sp>
        <p:nvSpPr>
          <p:cNvPr id="5" name="TextBox 4">
            <a:hlinkClick r:id="rId3" action="ppaction://hlinkfile"/>
          </p:cNvPr>
          <p:cNvSpPr txBox="1"/>
          <p:nvPr/>
        </p:nvSpPr>
        <p:spPr>
          <a:xfrm>
            <a:off x="8435176" y="1268760"/>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8851087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324535"/>
          </a:xfrm>
          <a:prstGeom prst="rect">
            <a:avLst/>
          </a:prstGeom>
        </p:spPr>
        <p:txBody>
          <a:bodyPr wrap="square">
            <a:spAutoFit/>
          </a:bodyPr>
          <a:lstStyle/>
          <a:p>
            <a:pPr marL="457200" indent="-457200">
              <a:buClr>
                <a:schemeClr val="accent6">
                  <a:lumMod val="50000"/>
                </a:schemeClr>
              </a:buClr>
              <a:buFont typeface="+mj-lt"/>
              <a:buAutoNum type="arabicPeriod" startAt="10"/>
            </a:pPr>
            <a:r>
              <a:rPr lang="en-US" sz="2000" dirty="0" smtClean="0">
                <a:solidFill>
                  <a:srgbClr val="FF0000"/>
                </a:solidFill>
              </a:rPr>
              <a:t>(a) </a:t>
            </a:r>
            <a:r>
              <a:rPr lang="en-US" sz="2000" dirty="0">
                <a:solidFill>
                  <a:srgbClr val="FF0000"/>
                </a:solidFill>
              </a:rPr>
              <a:t>Explain one reason why it might have been necessary for Marvin to prepare a business plan for Advanced Conditioning Ltd.	(4</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a:t>
            </a:r>
            <a:r>
              <a:rPr lang="en-US" b="1" dirty="0" smtClean="0">
                <a:solidFill>
                  <a:srgbClr val="FF0000"/>
                </a:solidFill>
              </a:rPr>
              <a:t>10 </a:t>
            </a:r>
            <a:r>
              <a:rPr lang="en-US" b="1" dirty="0">
                <a:solidFill>
                  <a:srgbClr val="FF0000"/>
                </a:solidFill>
              </a:rPr>
              <a:t>= </a:t>
            </a:r>
            <a:r>
              <a:rPr lang="en-US" b="1" dirty="0" smtClean="0">
                <a:solidFill>
                  <a:srgbClr val="FF0000"/>
                </a:solidFill>
              </a:rPr>
              <a:t>4 </a:t>
            </a:r>
            <a:r>
              <a:rPr lang="en-US" b="1" dirty="0">
                <a:solidFill>
                  <a:srgbClr val="FF0000"/>
                </a:solidFill>
              </a:rPr>
              <a:t>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19</a:t>
            </a:r>
            <a:r>
              <a:rPr lang="en-GB" sz="3800" b="1" dirty="0" smtClean="0"/>
              <a:t> – </a:t>
            </a:r>
            <a:r>
              <a:rPr lang="en-US" sz="3800" dirty="0" smtClean="0">
                <a:effectLst/>
              </a:rPr>
              <a:t>Exam Questions – June 2014</a:t>
            </a:r>
            <a:endParaRPr lang="en-GB" sz="3800" b="1" dirty="0" smtClean="0"/>
          </a:p>
        </p:txBody>
      </p:sp>
      <p:sp>
        <p:nvSpPr>
          <p:cNvPr id="7" name="TextBox 6">
            <a:hlinkClick r:id="rId3" action="ppaction://hlinkfile"/>
          </p:cNvPr>
          <p:cNvSpPr txBox="1"/>
          <p:nvPr/>
        </p:nvSpPr>
        <p:spPr>
          <a:xfrm>
            <a:off x="8435176" y="1268760"/>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0274740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19 – </a:t>
            </a:r>
            <a:r>
              <a:rPr lang="en-US" sz="3600" dirty="0">
                <a:effectLst/>
              </a:rPr>
              <a:t>Exam Questions – June 2014</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09069662"/>
              </p:ext>
            </p:extLst>
          </p:nvPr>
        </p:nvGraphicFramePr>
        <p:xfrm>
          <a:off x="323528" y="1124744"/>
          <a:ext cx="8496945" cy="5481828"/>
        </p:xfrm>
        <a:graphic>
          <a:graphicData uri="http://schemas.openxmlformats.org/drawingml/2006/table">
            <a:tbl>
              <a:tblPr firstRow="1" bandRow="1">
                <a:tableStyleId>{5C22544A-7EE6-4342-B048-85BDC9FD1C3A}</a:tableStyleId>
              </a:tblPr>
              <a:tblGrid>
                <a:gridCol w="504056"/>
                <a:gridCol w="7128792"/>
                <a:gridCol w="864097"/>
              </a:tblGrid>
              <a:tr h="370840">
                <a:tc>
                  <a:txBody>
                    <a:bodyPr/>
                    <a:lstStyle/>
                    <a:p>
                      <a:r>
                        <a:rPr lang="en-GB" sz="1830" dirty="0" smtClean="0">
                          <a:latin typeface="Arial" panose="020B0604020202020204" pitchFamily="34" charset="0"/>
                          <a:cs typeface="Arial" panose="020B0604020202020204" pitchFamily="34" charset="0"/>
                        </a:rPr>
                        <a:t>10</a:t>
                      </a:r>
                      <a:endParaRPr lang="en-GB" sz="1830" dirty="0">
                        <a:latin typeface="Arial" panose="020B0604020202020204" pitchFamily="34" charset="0"/>
                        <a:cs typeface="Arial" panose="020B0604020202020204" pitchFamily="34" charset="0"/>
                      </a:endParaRPr>
                    </a:p>
                  </a:txBody>
                  <a:tcPr/>
                </a:tc>
                <a:tc>
                  <a:txBody>
                    <a:bodyPr/>
                    <a:lstStyle/>
                    <a:p>
                      <a:r>
                        <a:rPr lang="en-US" sz="1830" b="0" dirty="0" smtClean="0">
                          <a:latin typeface="Arial" panose="020B0604020202020204" pitchFamily="34" charset="0"/>
                          <a:cs typeface="Arial" panose="020B0604020202020204" pitchFamily="34" charset="0"/>
                        </a:rPr>
                        <a:t>Explain </a:t>
                      </a:r>
                      <a:r>
                        <a:rPr lang="en-US" sz="1830" b="1" dirty="0" smtClean="0">
                          <a:latin typeface="Arial" panose="020B0604020202020204" pitchFamily="34" charset="0"/>
                          <a:cs typeface="Arial" panose="020B0604020202020204" pitchFamily="34" charset="0"/>
                        </a:rPr>
                        <a:t>one</a:t>
                      </a:r>
                      <a:r>
                        <a:rPr lang="en-US" sz="1830" b="0" dirty="0" smtClean="0">
                          <a:latin typeface="Arial" panose="020B0604020202020204" pitchFamily="34" charset="0"/>
                          <a:cs typeface="Arial" panose="020B0604020202020204" pitchFamily="34" charset="0"/>
                        </a:rPr>
                        <a:t> reason why it might have been necessary for Marvin to prepare a business plan for Advanced Conditioning Ltd</a:t>
                      </a:r>
                      <a:endParaRPr lang="en-GB" sz="1830" b="0" dirty="0">
                        <a:latin typeface="Arial" panose="020B0604020202020204" pitchFamily="34" charset="0"/>
                        <a:cs typeface="Arial" panose="020B0604020202020204" pitchFamily="34" charset="0"/>
                      </a:endParaRPr>
                    </a:p>
                  </a:txBody>
                  <a:tcPr/>
                </a:tc>
                <a:tc>
                  <a:txBody>
                    <a:bodyPr/>
                    <a:lstStyle/>
                    <a:p>
                      <a:pPr algn="ctr"/>
                      <a:r>
                        <a:rPr lang="en-GB" sz="1830" b="1" dirty="0" smtClean="0">
                          <a:latin typeface="Arial" panose="020B0604020202020204" pitchFamily="34" charset="0"/>
                          <a:cs typeface="Arial" panose="020B0604020202020204" pitchFamily="34" charset="0"/>
                        </a:rPr>
                        <a:t>4</a:t>
                      </a:r>
                      <a:endParaRPr lang="en-GB" sz="1830" b="1" dirty="0">
                        <a:latin typeface="Arial" panose="020B0604020202020204" pitchFamily="34" charset="0"/>
                        <a:cs typeface="Arial" panose="020B0604020202020204" pitchFamily="34" charset="0"/>
                      </a:endParaRPr>
                    </a:p>
                  </a:txBody>
                  <a:tcPr/>
                </a:tc>
              </a:tr>
              <a:tr h="370840">
                <a:tc>
                  <a:txBody>
                    <a:bodyPr/>
                    <a:lstStyle/>
                    <a:p>
                      <a:endParaRPr lang="en-GB" sz="1830" dirty="0">
                        <a:latin typeface="Arial" panose="020B0604020202020204" pitchFamily="34" charset="0"/>
                        <a:cs typeface="Arial" panose="020B0604020202020204" pitchFamily="34" charset="0"/>
                      </a:endParaRPr>
                    </a:p>
                  </a:txBody>
                  <a:tcPr/>
                </a:tc>
                <a:tc>
                  <a:txBody>
                    <a:bodyPr/>
                    <a:lstStyle/>
                    <a:p>
                      <a:r>
                        <a:rPr lang="en-US" sz="1830" b="0" dirty="0" smtClean="0">
                          <a:latin typeface="Arial" panose="020B0604020202020204" pitchFamily="34" charset="0"/>
                          <a:cs typeface="Arial" panose="020B0604020202020204" pitchFamily="34" charset="0"/>
                        </a:rPr>
                        <a:t>Knowledge 1, Application 1, Analysis 2</a:t>
                      </a:r>
                    </a:p>
                    <a:p>
                      <a:endParaRPr lang="en-US" sz="1830" b="0" dirty="0" smtClean="0">
                        <a:latin typeface="Arial" panose="020B0604020202020204" pitchFamily="34" charset="0"/>
                        <a:cs typeface="Arial" panose="020B0604020202020204" pitchFamily="34" charset="0"/>
                      </a:endParaRPr>
                    </a:p>
                    <a:p>
                      <a:r>
                        <a:rPr lang="en-US" sz="1830" b="0" dirty="0" smtClean="0">
                          <a:latin typeface="Arial" panose="020B0604020202020204" pitchFamily="34" charset="0"/>
                          <a:cs typeface="Arial" panose="020B0604020202020204" pitchFamily="34" charset="0"/>
                        </a:rPr>
                        <a:t>Knowledge and understanding: 1 mark is available for describing what is meant by business plan/business planning, e.g. forecast of business operations, including a cash flow forecast/statement of business objectives/plan of staffing needs or marketing methods (1)</a:t>
                      </a:r>
                    </a:p>
                    <a:p>
                      <a:endParaRPr lang="en-US" sz="1830" b="0" dirty="0" smtClean="0">
                        <a:latin typeface="Arial" panose="020B0604020202020204" pitchFamily="34" charset="0"/>
                        <a:cs typeface="Arial" panose="020B0604020202020204" pitchFamily="34" charset="0"/>
                      </a:endParaRPr>
                    </a:p>
                    <a:p>
                      <a:r>
                        <a:rPr lang="en-US" sz="1830" b="0" dirty="0" smtClean="0">
                          <a:latin typeface="Arial" panose="020B0604020202020204" pitchFamily="34" charset="0"/>
                          <a:cs typeface="Arial" panose="020B0604020202020204" pitchFamily="34" charset="0"/>
                        </a:rPr>
                        <a:t>Application: 1 mark is available by using the context, e.g. Marvin would forecast the number of clients he might have over a period (1)</a:t>
                      </a:r>
                    </a:p>
                    <a:p>
                      <a:endParaRPr lang="en-US" sz="1830" b="0" dirty="0" smtClean="0">
                        <a:latin typeface="Arial" panose="020B0604020202020204" pitchFamily="34" charset="0"/>
                        <a:cs typeface="Arial" panose="020B0604020202020204" pitchFamily="34" charset="0"/>
                      </a:endParaRPr>
                    </a:p>
                    <a:p>
                      <a:r>
                        <a:rPr lang="en-US" sz="1830" b="0" dirty="0" smtClean="0">
                          <a:latin typeface="Arial" panose="020B0604020202020204" pitchFamily="34" charset="0"/>
                          <a:cs typeface="Arial" panose="020B0604020202020204" pitchFamily="34" charset="0"/>
                        </a:rPr>
                        <a:t>Analysis: up to 2 marks for explaining the above, probably indicating a reason WHY first, e.g. to gain external finance from potential lenders like banks or venture capitalists (1) as a business plan’s CFF should give an idea of the revenues expected to cover the cost of any loan repayments/help reduce risks taken by lenders (1)</a:t>
                      </a:r>
                      <a:endParaRPr lang="en-GB" sz="1830" b="0" dirty="0">
                        <a:latin typeface="Arial" panose="020B0604020202020204" pitchFamily="34" charset="0"/>
                        <a:cs typeface="Arial" panose="020B0604020202020204" pitchFamily="34" charset="0"/>
                      </a:endParaRPr>
                    </a:p>
                  </a:txBody>
                  <a:tcPr/>
                </a:tc>
                <a:tc>
                  <a:txBody>
                    <a:bodyPr/>
                    <a:lstStyle/>
                    <a:p>
                      <a:pPr algn="ctr"/>
                      <a:endParaRPr lang="en-GB" sz="1830" dirty="0" smtClean="0">
                        <a:latin typeface="Arial" panose="020B0604020202020204" pitchFamily="34" charset="0"/>
                        <a:cs typeface="Arial" panose="020B0604020202020204" pitchFamily="34" charset="0"/>
                      </a:endParaRPr>
                    </a:p>
                    <a:p>
                      <a:pPr algn="ctr"/>
                      <a:endParaRPr lang="en-GB" sz="1830" dirty="0" smtClean="0">
                        <a:latin typeface="Arial" panose="020B0604020202020204" pitchFamily="34" charset="0"/>
                        <a:cs typeface="Arial" panose="020B0604020202020204" pitchFamily="34" charset="0"/>
                      </a:endParaRPr>
                    </a:p>
                    <a:p>
                      <a:pPr algn="ctr"/>
                      <a:r>
                        <a:rPr lang="en-GB" sz="1830" dirty="0" smtClean="0">
                          <a:latin typeface="Arial" panose="020B0604020202020204" pitchFamily="34" charset="0"/>
                          <a:cs typeface="Arial" panose="020B0604020202020204" pitchFamily="34" charset="0"/>
                        </a:rPr>
                        <a:t>1</a:t>
                      </a:r>
                    </a:p>
                    <a:p>
                      <a:pPr algn="ctr"/>
                      <a:endParaRPr lang="en-GB" sz="1830" dirty="0" smtClean="0">
                        <a:latin typeface="Arial" panose="020B0604020202020204" pitchFamily="34" charset="0"/>
                        <a:cs typeface="Arial" panose="020B0604020202020204" pitchFamily="34" charset="0"/>
                      </a:endParaRPr>
                    </a:p>
                    <a:p>
                      <a:pPr algn="ctr"/>
                      <a:endParaRPr lang="en-IE" sz="1830" dirty="0" smtClean="0">
                        <a:latin typeface="Arial" panose="020B0604020202020204" pitchFamily="34" charset="0"/>
                        <a:cs typeface="Arial" panose="020B0604020202020204" pitchFamily="34" charset="0"/>
                      </a:endParaRPr>
                    </a:p>
                    <a:p>
                      <a:pPr algn="ctr"/>
                      <a:endParaRPr lang="en-IE" sz="1830" dirty="0" smtClean="0">
                        <a:latin typeface="Arial" panose="020B0604020202020204" pitchFamily="34" charset="0"/>
                        <a:cs typeface="Arial" panose="020B0604020202020204" pitchFamily="34" charset="0"/>
                      </a:endParaRPr>
                    </a:p>
                    <a:p>
                      <a:pPr algn="ctr"/>
                      <a:endParaRPr lang="en-IE" sz="2400" dirty="0" smtClean="0">
                        <a:latin typeface="Arial" panose="020B0604020202020204" pitchFamily="34" charset="0"/>
                        <a:cs typeface="Arial" panose="020B0604020202020204" pitchFamily="34" charset="0"/>
                      </a:endParaRPr>
                    </a:p>
                    <a:p>
                      <a:pPr algn="ctr"/>
                      <a:r>
                        <a:rPr lang="en-IE" sz="1830" dirty="0" smtClean="0">
                          <a:latin typeface="Arial" panose="020B0604020202020204" pitchFamily="34" charset="0"/>
                          <a:cs typeface="Arial" panose="020B0604020202020204" pitchFamily="34" charset="0"/>
                        </a:rPr>
                        <a:t>1</a:t>
                      </a:r>
                      <a:endParaRPr lang="en-GB" sz="1830" dirty="0" smtClean="0">
                        <a:latin typeface="Arial" panose="020B0604020202020204" pitchFamily="34" charset="0"/>
                        <a:cs typeface="Arial" panose="020B0604020202020204" pitchFamily="34" charset="0"/>
                      </a:endParaRPr>
                    </a:p>
                    <a:p>
                      <a:pPr algn="ctr"/>
                      <a:endParaRPr lang="en-GB" sz="1830" dirty="0" smtClean="0">
                        <a:latin typeface="Arial" panose="020B0604020202020204" pitchFamily="34" charset="0"/>
                        <a:cs typeface="Arial" panose="020B0604020202020204" pitchFamily="34" charset="0"/>
                      </a:endParaRPr>
                    </a:p>
                    <a:p>
                      <a:pPr algn="ctr"/>
                      <a:endParaRPr lang="en-IE" sz="1830" dirty="0" smtClean="0">
                        <a:latin typeface="Arial" panose="020B0604020202020204" pitchFamily="34" charset="0"/>
                        <a:cs typeface="Arial" panose="020B0604020202020204" pitchFamily="34" charset="0"/>
                      </a:endParaRPr>
                    </a:p>
                    <a:p>
                      <a:pPr algn="ctr"/>
                      <a:endParaRPr lang="en-GB" sz="1830" dirty="0" smtClean="0">
                        <a:latin typeface="Arial" panose="020B0604020202020204" pitchFamily="34" charset="0"/>
                        <a:cs typeface="Arial" panose="020B0604020202020204" pitchFamily="34" charset="0"/>
                      </a:endParaRPr>
                    </a:p>
                    <a:p>
                      <a:pPr algn="ctr"/>
                      <a:r>
                        <a:rPr lang="en-GB" sz="1830" dirty="0" smtClean="0">
                          <a:latin typeface="Arial" panose="020B0604020202020204" pitchFamily="34" charset="0"/>
                          <a:cs typeface="Arial" panose="020B0604020202020204" pitchFamily="34" charset="0"/>
                        </a:rPr>
                        <a:t>1-2</a:t>
                      </a:r>
                    </a:p>
                  </a:txBody>
                  <a:tcPr/>
                </a:tc>
              </a:tr>
            </a:tbl>
          </a:graphicData>
        </a:graphic>
      </p:graphicFrame>
    </p:spTree>
    <p:extLst>
      <p:ext uri="{BB962C8B-B14F-4D97-AF65-F5344CB8AC3E}">
        <p14:creationId xmlns:p14="http://schemas.microsoft.com/office/powerpoint/2010/main" val="2137685631"/>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47727"/>
          </a:xfrm>
          <a:prstGeom prst="rect">
            <a:avLst/>
          </a:prstGeom>
        </p:spPr>
        <p:txBody>
          <a:bodyPr wrap="square">
            <a:spAutoFit/>
          </a:bodyPr>
          <a:lstStyle/>
          <a:p>
            <a:pPr>
              <a:spcAft>
                <a:spcPts val="300"/>
              </a:spcAft>
              <a:buClr>
                <a:schemeClr val="accent6">
                  <a:lumMod val="50000"/>
                </a:schemeClr>
              </a:buClr>
            </a:pPr>
            <a:r>
              <a:rPr lang="en-US" sz="2000" b="1" dirty="0">
                <a:solidFill>
                  <a:srgbClr val="FF0000"/>
                </a:solidFill>
              </a:rPr>
              <a:t>Evidence </a:t>
            </a:r>
            <a:r>
              <a:rPr lang="en-US" sz="2000" b="1" dirty="0" smtClean="0">
                <a:solidFill>
                  <a:srgbClr val="FF0000"/>
                </a:solidFill>
              </a:rPr>
              <a:t>A - David’s </a:t>
            </a:r>
            <a:r>
              <a:rPr lang="en-US" sz="2000" b="1" dirty="0">
                <a:solidFill>
                  <a:srgbClr val="FF0000"/>
                </a:solidFill>
              </a:rPr>
              <a:t>Choice: Chapman’s or Chic?</a:t>
            </a:r>
          </a:p>
          <a:p>
            <a:pPr marL="360363" indent="-360363">
              <a:spcAft>
                <a:spcPts val="300"/>
              </a:spcAft>
              <a:buClr>
                <a:schemeClr val="accent6">
                  <a:lumMod val="50000"/>
                </a:schemeClr>
              </a:buClr>
              <a:buFont typeface="Wingdings 3" panose="05040102010807070707" pitchFamily="18" charset="2"/>
              <a:buChar char=""/>
            </a:pPr>
            <a:r>
              <a:rPr lang="en-US" sz="2000" dirty="0">
                <a:solidFill>
                  <a:srgbClr val="FF0000"/>
                </a:solidFill>
              </a:rPr>
              <a:t>On 1 March 2011 David </a:t>
            </a:r>
            <a:r>
              <a:rPr lang="en-US" sz="2000" dirty="0" err="1">
                <a:solidFill>
                  <a:srgbClr val="FF0000"/>
                </a:solidFill>
              </a:rPr>
              <a:t>Benbow</a:t>
            </a:r>
            <a:r>
              <a:rPr lang="en-US" sz="2000" dirty="0">
                <a:solidFill>
                  <a:srgbClr val="FF0000"/>
                </a:solidFill>
              </a:rPr>
              <a:t> celebrated his 40th birthday and an annual turnover of £150,000 for the first time in 19 years of self-employment.</a:t>
            </a:r>
          </a:p>
          <a:p>
            <a:pPr marL="360363" indent="-360363">
              <a:spcAft>
                <a:spcPts val="300"/>
              </a:spcAft>
              <a:buClr>
                <a:schemeClr val="accent6">
                  <a:lumMod val="50000"/>
                </a:schemeClr>
              </a:buClr>
              <a:buFont typeface="Wingdings 3" panose="05040102010807070707" pitchFamily="18" charset="2"/>
              <a:buChar char=""/>
            </a:pPr>
            <a:r>
              <a:rPr lang="en-US" sz="2000" dirty="0">
                <a:solidFill>
                  <a:srgbClr val="FF0000"/>
                </a:solidFill>
              </a:rPr>
              <a:t>On leaving school in 1987, David started work as a technician in Chapman’s Opticians, for what was then a high wage of £300 a week. Before long David </a:t>
            </a:r>
            <a:r>
              <a:rPr lang="en-US" sz="2000" dirty="0" err="1">
                <a:solidFill>
                  <a:srgbClr val="FF0000"/>
                </a:solidFill>
              </a:rPr>
              <a:t>realised</a:t>
            </a:r>
            <a:r>
              <a:rPr lang="en-US" sz="2000" dirty="0">
                <a:solidFill>
                  <a:srgbClr val="FF0000"/>
                </a:solidFill>
              </a:rPr>
              <a:t> that this job failed to match his passion for creativity. A year later he started work as a junior stylist in Raymond’s hair salon, Birmingham. Given his commitment to working long hours and a flair for style, David was swiftly promoted, becoming a senior stylist at Raymond’s in 1990. By the summer of 1992 David decided it was time to be self-employed.</a:t>
            </a:r>
          </a:p>
          <a:p>
            <a:pPr marL="360363" indent="-360363">
              <a:spcAft>
                <a:spcPts val="300"/>
              </a:spcAft>
              <a:buClr>
                <a:schemeClr val="accent6">
                  <a:lumMod val="50000"/>
                </a:schemeClr>
              </a:buClr>
              <a:buFont typeface="Wingdings 3" panose="05040102010807070707" pitchFamily="18" charset="2"/>
              <a:buChar char=""/>
            </a:pPr>
            <a:r>
              <a:rPr lang="en-US" sz="2000" dirty="0" smtClean="0">
                <a:solidFill>
                  <a:srgbClr val="FF0000"/>
                </a:solidFill>
              </a:rPr>
              <a:t>Rather </a:t>
            </a:r>
            <a:r>
              <a:rPr lang="en-US" sz="2000" dirty="0">
                <a:solidFill>
                  <a:srgbClr val="FF0000"/>
                </a:solidFill>
              </a:rPr>
              <a:t>than rent his own premises and pay high start-up costs, David rented a chair* in a </a:t>
            </a:r>
            <a:r>
              <a:rPr lang="en-US" sz="2000" dirty="0" err="1">
                <a:solidFill>
                  <a:srgbClr val="FF0000"/>
                </a:solidFill>
              </a:rPr>
              <a:t>Stourbridge</a:t>
            </a:r>
            <a:r>
              <a:rPr lang="en-US" sz="2000" dirty="0">
                <a:solidFill>
                  <a:srgbClr val="FF0000"/>
                </a:solidFill>
              </a:rPr>
              <a:t> salon. This gave David the opportunity to learn more about the financial aspects of hairdressing, as he became more familiar with costs and the factors which affect sales income. In March 2005, once he had sufficient savings, David opened up his own hair salon in the city of Worcester</a:t>
            </a:r>
            <a:r>
              <a:rPr lang="en-US" sz="2000" dirty="0" smtClean="0">
                <a:solidFill>
                  <a:srgbClr val="FF0000"/>
                </a:solidFill>
              </a:rPr>
              <a:t>.</a:t>
            </a:r>
            <a:endParaRPr lang="en-US" sz="200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a:t>
            </a:r>
            <a:r>
              <a:rPr lang="en-GB" sz="3600" dirty="0"/>
              <a:t>– </a:t>
            </a:r>
            <a:r>
              <a:rPr lang="en-GB" sz="3600" dirty="0" smtClean="0"/>
              <a:t>Exam Questions – January 2013</a:t>
            </a:r>
            <a:endParaRPr lang="en-GB" sz="3600" dirty="0"/>
          </a:p>
        </p:txBody>
      </p:sp>
      <p:sp>
        <p:nvSpPr>
          <p:cNvPr id="5" name="TextBox 4">
            <a:hlinkClick r:id="rId3" action="ppaction://hlinkfile"/>
          </p:cNvPr>
          <p:cNvSpPr txBox="1"/>
          <p:nvPr/>
        </p:nvSpPr>
        <p:spPr>
          <a:xfrm>
            <a:off x="8435176" y="1268760"/>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9256712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155257"/>
          </a:xfrm>
          <a:prstGeom prst="rect">
            <a:avLst/>
          </a:prstGeom>
        </p:spPr>
        <p:txBody>
          <a:bodyPr wrap="square">
            <a:spAutoFit/>
          </a:bodyPr>
          <a:lstStyle/>
          <a:p>
            <a:pPr marL="360363" indent="-360363">
              <a:spcAft>
                <a:spcPts val="300"/>
              </a:spcAft>
              <a:buClr>
                <a:schemeClr val="accent6">
                  <a:lumMod val="50000"/>
                </a:schemeClr>
              </a:buClr>
              <a:buFont typeface="Wingdings 3" panose="05040102010807070707" pitchFamily="18" charset="2"/>
              <a:buChar char=""/>
            </a:pPr>
            <a:r>
              <a:rPr lang="en-US" dirty="0" smtClean="0">
                <a:solidFill>
                  <a:srgbClr val="FF0000"/>
                </a:solidFill>
              </a:rPr>
              <a:t>David </a:t>
            </a:r>
            <a:r>
              <a:rPr lang="en-US" dirty="0">
                <a:solidFill>
                  <a:srgbClr val="FF0000"/>
                </a:solidFill>
              </a:rPr>
              <a:t>had not prepared a business plan for a bank because he was confident that he had accumulated enough money – over £30,000 in savings. This paid for the £4,000 legal and professional fees, £8,000 advance rent and the £18,000 for equipment and initial stock</a:t>
            </a:r>
            <a:r>
              <a:rPr lang="en-US" dirty="0" smtClean="0">
                <a:solidFill>
                  <a:srgbClr val="FF0000"/>
                </a:solidFill>
              </a:rPr>
              <a:t>.</a:t>
            </a:r>
            <a:endParaRPr lang="en-US" dirty="0">
              <a:solidFill>
                <a:srgbClr val="FF0000"/>
              </a:solidFill>
            </a:endParaRPr>
          </a:p>
          <a:p>
            <a:pPr marL="360363" indent="-360363">
              <a:spcAft>
                <a:spcPts val="300"/>
              </a:spcAft>
              <a:buClr>
                <a:schemeClr val="accent6">
                  <a:lumMod val="50000"/>
                </a:schemeClr>
              </a:buClr>
              <a:buFont typeface="Wingdings 3" panose="05040102010807070707" pitchFamily="18" charset="2"/>
              <a:buChar char=""/>
            </a:pPr>
            <a:r>
              <a:rPr lang="en-US" dirty="0">
                <a:solidFill>
                  <a:srgbClr val="FF0000"/>
                </a:solidFill>
              </a:rPr>
              <a:t>Marketing costs were negligible because David had developed a strong customer base and reputation in </a:t>
            </a:r>
            <a:r>
              <a:rPr lang="en-US" dirty="0" err="1">
                <a:solidFill>
                  <a:srgbClr val="FF0000"/>
                </a:solidFill>
              </a:rPr>
              <a:t>Stourbridge</a:t>
            </a:r>
            <a:r>
              <a:rPr lang="en-US" dirty="0">
                <a:solidFill>
                  <a:srgbClr val="FF0000"/>
                </a:solidFill>
              </a:rPr>
              <a:t>, so clients simply followed him to nearby Worcester. David had also taken advantage of professional development opportunities over the years by paying for courses to update his skills. He did this through formal training with the internationally respected Sassoon Academy in London; David is now one of their partner trainers</a:t>
            </a:r>
            <a:r>
              <a:rPr lang="en-US" dirty="0" smtClean="0">
                <a:solidFill>
                  <a:srgbClr val="FF0000"/>
                </a:solidFill>
              </a:rPr>
              <a:t>.</a:t>
            </a:r>
            <a:endParaRPr lang="en-US" dirty="0">
              <a:solidFill>
                <a:srgbClr val="FF0000"/>
              </a:solidFill>
            </a:endParaRPr>
          </a:p>
          <a:p>
            <a:pPr marL="360363" indent="-360363">
              <a:spcAft>
                <a:spcPts val="300"/>
              </a:spcAft>
              <a:buClr>
                <a:schemeClr val="accent6">
                  <a:lumMod val="50000"/>
                </a:schemeClr>
              </a:buClr>
              <a:buFont typeface="Wingdings 3" panose="05040102010807070707" pitchFamily="18" charset="2"/>
              <a:buChar char=""/>
            </a:pPr>
            <a:r>
              <a:rPr lang="en-US" dirty="0">
                <a:solidFill>
                  <a:srgbClr val="FF0000"/>
                </a:solidFill>
              </a:rPr>
              <a:t>Today David </a:t>
            </a:r>
            <a:r>
              <a:rPr lang="en-US" dirty="0" err="1">
                <a:solidFill>
                  <a:srgbClr val="FF0000"/>
                </a:solidFill>
              </a:rPr>
              <a:t>Benbow</a:t>
            </a:r>
            <a:r>
              <a:rPr lang="en-US" dirty="0">
                <a:solidFill>
                  <a:srgbClr val="FF0000"/>
                </a:solidFill>
              </a:rPr>
              <a:t> Hair looks prestigious. Salon prices are by no means as cheap as the £7 charged by a local barber for a dry cut. In this industry David believes “quality counts”, by which he does not simply mean hair treatment. The salon has recently undergone a high specification refit which cost in excess of £40,000, including Italian handmade leather sofas for waiting clients, Shiatsu massage chairs, Italian porcelain sinks, solid oak flooring and LED lighting. David feels his clients are worth every penny. No wonder the salon has featured in Elle fashion magazine.</a:t>
            </a:r>
          </a:p>
        </p:txBody>
      </p:sp>
      <p:sp>
        <p:nvSpPr>
          <p:cNvPr id="6" name="Title 1"/>
          <p:cNvSpPr>
            <a:spLocks noGrp="1"/>
          </p:cNvSpPr>
          <p:nvPr>
            <p:ph type="title"/>
          </p:nvPr>
        </p:nvSpPr>
        <p:spPr>
          <a:xfrm>
            <a:off x="35496" y="72008"/>
            <a:ext cx="7704856" cy="548680"/>
          </a:xfrm>
        </p:spPr>
        <p:txBody>
          <a:bodyPr>
            <a:noAutofit/>
          </a:bodyPr>
          <a:lstStyle/>
          <a:p>
            <a:r>
              <a:rPr lang="en-GB" sz="3600" dirty="0" smtClean="0"/>
              <a:t>19 </a:t>
            </a:r>
            <a:r>
              <a:rPr lang="en-GB" sz="3600" dirty="0"/>
              <a:t>– </a:t>
            </a:r>
            <a:r>
              <a:rPr lang="en-GB" sz="3600" dirty="0" smtClean="0"/>
              <a:t>Exam Questions – January 2013</a:t>
            </a:r>
            <a:endParaRPr lang="en-GB" sz="3600" dirty="0"/>
          </a:p>
        </p:txBody>
      </p:sp>
      <p:sp>
        <p:nvSpPr>
          <p:cNvPr id="4" name="TextBox 3">
            <a:hlinkClick r:id="rId3" action="ppaction://hlinkfile"/>
          </p:cNvPr>
          <p:cNvSpPr txBox="1"/>
          <p:nvPr/>
        </p:nvSpPr>
        <p:spPr>
          <a:xfrm>
            <a:off x="8435176" y="1795463"/>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735424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324535"/>
          </a:xfrm>
          <a:prstGeom prst="rect">
            <a:avLst/>
          </a:prstGeom>
        </p:spPr>
        <p:txBody>
          <a:bodyPr wrap="square">
            <a:spAutoFit/>
          </a:bodyPr>
          <a:lstStyle/>
          <a:p>
            <a:pPr marL="457200" indent="-457200">
              <a:buClr>
                <a:schemeClr val="accent6">
                  <a:lumMod val="50000"/>
                </a:schemeClr>
              </a:buClr>
              <a:buFont typeface="+mj-lt"/>
              <a:buAutoNum type="arabicPeriod" startAt="13"/>
            </a:pPr>
            <a:r>
              <a:rPr lang="en-US" sz="2000" dirty="0">
                <a:solidFill>
                  <a:srgbClr val="FF0000"/>
                </a:solidFill>
              </a:rPr>
              <a:t>Evaluate the </a:t>
            </a:r>
            <a:r>
              <a:rPr lang="en-US" sz="2000" dirty="0" smtClean="0">
                <a:solidFill>
                  <a:srgbClr val="FF0000"/>
                </a:solidFill>
              </a:rPr>
              <a:t>likely </a:t>
            </a:r>
            <a:r>
              <a:rPr lang="en-US" sz="2000" dirty="0">
                <a:solidFill>
                  <a:srgbClr val="FF0000"/>
                </a:solidFill>
              </a:rPr>
              <a:t>value of each of the following to David before making his decision</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a:t>
            </a:r>
            <a:r>
              <a:rPr lang="en-US" b="1" dirty="0" smtClean="0">
                <a:solidFill>
                  <a:srgbClr val="FF0000"/>
                </a:solidFill>
              </a:rPr>
              <a:t>13 </a:t>
            </a:r>
            <a:r>
              <a:rPr lang="en-US" b="1" dirty="0">
                <a:solidFill>
                  <a:srgbClr val="FF0000"/>
                </a:solidFill>
              </a:rPr>
              <a:t>= </a:t>
            </a:r>
            <a:r>
              <a:rPr lang="en-US" b="1" dirty="0" smtClean="0">
                <a:solidFill>
                  <a:srgbClr val="FF0000"/>
                </a:solidFill>
              </a:rPr>
              <a:t>6 </a:t>
            </a:r>
            <a:r>
              <a:rPr lang="en-US" b="1" dirty="0">
                <a:solidFill>
                  <a:srgbClr val="FF0000"/>
                </a:solidFill>
              </a:rPr>
              <a:t>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GB" sz="3800" dirty="0" smtClean="0"/>
              <a:t>19</a:t>
            </a:r>
            <a:r>
              <a:rPr lang="en-GB" sz="3800" b="1" dirty="0" smtClean="0"/>
              <a:t> – </a:t>
            </a:r>
            <a:r>
              <a:rPr lang="en-US" sz="3800" dirty="0" smtClean="0">
                <a:effectLst/>
              </a:rPr>
              <a:t>Exam Questions – January 2013</a:t>
            </a:r>
            <a:endParaRPr lang="en-GB" sz="3800" b="1" dirty="0" smtClean="0"/>
          </a:p>
        </p:txBody>
      </p:sp>
      <p:sp>
        <p:nvSpPr>
          <p:cNvPr id="4" name="TextBox 3">
            <a:hlinkClick r:id="rId3" action="ppaction://hlinkfile"/>
          </p:cNvPr>
          <p:cNvSpPr txBox="1"/>
          <p:nvPr/>
        </p:nvSpPr>
        <p:spPr>
          <a:xfrm>
            <a:off x="8435176" y="1268760"/>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2188658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GB" sz="3600" dirty="0"/>
              <a:t>19 – </a:t>
            </a:r>
            <a:r>
              <a:rPr lang="en-US" sz="3600" dirty="0">
                <a:effectLst/>
              </a:rPr>
              <a:t>Exam Questions – January 2013</a:t>
            </a:r>
            <a:endParaRPr lang="en-GB" sz="36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42453874"/>
              </p:ext>
            </p:extLst>
          </p:nvPr>
        </p:nvGraphicFramePr>
        <p:xfrm>
          <a:off x="323528" y="1124744"/>
          <a:ext cx="8496946" cy="5583936"/>
        </p:xfrm>
        <a:graphic>
          <a:graphicData uri="http://schemas.openxmlformats.org/drawingml/2006/table">
            <a:tbl>
              <a:tblPr firstRow="1" bandRow="1">
                <a:tableStyleId>{5C22544A-7EE6-4342-B048-85BDC9FD1C3A}</a:tableStyleId>
              </a:tblPr>
              <a:tblGrid>
                <a:gridCol w="576064"/>
                <a:gridCol w="576064"/>
                <a:gridCol w="4536504"/>
                <a:gridCol w="1800200"/>
                <a:gridCol w="1008114"/>
              </a:tblGrid>
              <a:tr h="3485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80" b="0" dirty="0" smtClean="0">
                          <a:solidFill>
                            <a:schemeClr val="tx1"/>
                          </a:solidFill>
                          <a:latin typeface="Arial" panose="020B0604020202020204" pitchFamily="34" charset="0"/>
                          <a:cs typeface="Arial" panose="020B0604020202020204" pitchFamily="34" charset="0"/>
                        </a:rPr>
                        <a:t>13 (b)</a:t>
                      </a:r>
                    </a:p>
                  </a:txBody>
                  <a:tcPr>
                    <a:solidFill>
                      <a:schemeClr val="tx2">
                        <a:lumMod val="20000"/>
                        <a:lumOff val="80000"/>
                      </a:schemeClr>
                    </a:solidFill>
                  </a:tcPr>
                </a:tc>
                <a:tc gridSpan="3">
                  <a:txBody>
                    <a:bodyPr/>
                    <a:lstStyle/>
                    <a:p>
                      <a:r>
                        <a:rPr lang="en-US" sz="1180" b="0" dirty="0" smtClean="0">
                          <a:solidFill>
                            <a:schemeClr val="tx1"/>
                          </a:solidFill>
                          <a:latin typeface="Arial" panose="020B0604020202020204" pitchFamily="34" charset="0"/>
                          <a:cs typeface="Arial" panose="020B0604020202020204" pitchFamily="34" charset="0"/>
                        </a:rPr>
                        <a:t>Evaluate the likely value of each of the following to David</a:t>
                      </a:r>
                      <a:r>
                        <a:rPr lang="en-US" sz="1180" b="0" baseline="0" dirty="0" smtClean="0">
                          <a:solidFill>
                            <a:schemeClr val="tx1"/>
                          </a:solidFill>
                          <a:latin typeface="Arial" panose="020B0604020202020204" pitchFamily="34" charset="0"/>
                          <a:cs typeface="Arial" panose="020B0604020202020204" pitchFamily="34" charset="0"/>
                        </a:rPr>
                        <a:t> b</a:t>
                      </a:r>
                      <a:r>
                        <a:rPr lang="en-US" sz="1180" b="0" dirty="0" smtClean="0">
                          <a:solidFill>
                            <a:schemeClr val="tx1"/>
                          </a:solidFill>
                          <a:latin typeface="Arial" panose="020B0604020202020204" pitchFamily="34" charset="0"/>
                          <a:cs typeface="Arial" panose="020B0604020202020204" pitchFamily="34" charset="0"/>
                        </a:rPr>
                        <a:t>efore making his decision</a:t>
                      </a:r>
                    </a:p>
                    <a:p>
                      <a:r>
                        <a:rPr lang="en-US" sz="1180" b="0" dirty="0" smtClean="0">
                          <a:solidFill>
                            <a:schemeClr val="tx1"/>
                          </a:solidFill>
                          <a:latin typeface="Arial" panose="020B0604020202020204" pitchFamily="34" charset="0"/>
                          <a:cs typeface="Arial" panose="020B0604020202020204" pitchFamily="34" charset="0"/>
                        </a:rPr>
                        <a:t>b) a business plan</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c hMerge="1">
                  <a:txBody>
                    <a:bodyPr/>
                    <a:lstStyle/>
                    <a:p>
                      <a:pPr algn="ctr"/>
                      <a:endParaRPr lang="en-GB" sz="153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dirty="0" smtClean="0">
                          <a:solidFill>
                            <a:schemeClr val="tx1"/>
                          </a:solidFill>
                          <a:latin typeface="Arial" panose="020B0604020202020204" pitchFamily="34" charset="0"/>
                          <a:cs typeface="Arial" panose="020B0604020202020204" pitchFamily="34" charset="0"/>
                        </a:rPr>
                        <a:t>(6</a:t>
                      </a:r>
                      <a:r>
                        <a:rPr lang="en-GB" sz="1200" b="0" baseline="0" dirty="0" smtClean="0">
                          <a:solidFill>
                            <a:schemeClr val="tx1"/>
                          </a:solidFill>
                          <a:latin typeface="Arial" panose="020B0604020202020204" pitchFamily="34" charset="0"/>
                          <a:cs typeface="Arial" panose="020B0604020202020204" pitchFamily="34" charset="0"/>
                        </a:rPr>
                        <a:t> marks)</a:t>
                      </a:r>
                    </a:p>
                  </a:txBody>
                  <a:tcPr>
                    <a:solidFill>
                      <a:schemeClr val="tx2">
                        <a:lumMod val="20000"/>
                        <a:lumOff val="80000"/>
                      </a:schemeClr>
                    </a:solidFill>
                  </a:tcPr>
                </a:tc>
              </a:tr>
              <a:tr h="250341">
                <a:tc>
                  <a:txBody>
                    <a:bodyPr/>
                    <a:lstStyle/>
                    <a:p>
                      <a:pPr algn="ctr"/>
                      <a:r>
                        <a:rPr lang="en-GB" sz="1180" b="1" dirty="0" smtClean="0">
                          <a:solidFill>
                            <a:schemeClr val="tx1"/>
                          </a:solidFill>
                          <a:latin typeface="Arial" panose="020B0604020202020204" pitchFamily="34" charset="0"/>
                          <a:cs typeface="Arial" panose="020B0604020202020204" pitchFamily="34" charset="0"/>
                        </a:rPr>
                        <a:t>Level</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180" b="1" dirty="0" smtClean="0">
                          <a:solidFill>
                            <a:schemeClr val="tx1"/>
                          </a:solidFill>
                          <a:latin typeface="Arial" panose="020B0604020202020204" pitchFamily="34" charset="0"/>
                          <a:cs typeface="Arial" panose="020B0604020202020204" pitchFamily="34" charset="0"/>
                        </a:rPr>
                        <a:t>Mark</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GB" sz="1180" b="1" dirty="0" smtClean="0">
                          <a:solidFill>
                            <a:schemeClr val="tx1"/>
                          </a:solidFill>
                          <a:latin typeface="Arial" panose="020B0604020202020204" pitchFamily="34" charset="0"/>
                          <a:cs typeface="Arial" panose="020B0604020202020204" pitchFamily="34" charset="0"/>
                        </a:rPr>
                        <a:t>Descriptor</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GB" sz="1180" b="1" dirty="0" smtClean="0">
                          <a:solidFill>
                            <a:schemeClr val="tx1"/>
                          </a:solidFill>
                          <a:latin typeface="Arial" panose="020B0604020202020204" pitchFamily="34" charset="0"/>
                          <a:cs typeface="Arial" panose="020B0604020202020204" pitchFamily="34" charset="0"/>
                        </a:rPr>
                        <a:t>Example</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616659">
                <a:tc>
                  <a:txBody>
                    <a:bodyPr/>
                    <a:lstStyle/>
                    <a:p>
                      <a:pPr algn="ctr"/>
                      <a:r>
                        <a:rPr lang="en-GB" sz="1180" b="0" smtClean="0">
                          <a:solidFill>
                            <a:schemeClr val="tx1"/>
                          </a:solidFill>
                          <a:latin typeface="Arial" panose="020B0604020202020204" pitchFamily="34" charset="0"/>
                          <a:cs typeface="Arial" panose="020B0604020202020204" pitchFamily="34" charset="0"/>
                        </a:rPr>
                        <a:t>1</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180" b="1" dirty="0" smtClean="0">
                          <a:solidFill>
                            <a:schemeClr val="tx1"/>
                          </a:solidFill>
                          <a:latin typeface="Arial" panose="020B0604020202020204" pitchFamily="34" charset="0"/>
                          <a:cs typeface="Arial" panose="020B0604020202020204" pitchFamily="34" charset="0"/>
                        </a:rPr>
                        <a:t>1</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180" b="0" dirty="0" smtClean="0">
                          <a:solidFill>
                            <a:schemeClr val="tx1"/>
                          </a:solidFill>
                          <a:latin typeface="Arial" panose="020B0604020202020204" pitchFamily="34" charset="0"/>
                          <a:cs typeface="Arial" panose="020B0604020202020204" pitchFamily="34" charset="0"/>
                        </a:rPr>
                        <a:t>Knowledge and understanding of the method</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must be present</a:t>
                      </a:r>
                    </a:p>
                    <a:p>
                      <a:r>
                        <a:rPr lang="en-US" sz="1180" b="0" dirty="0" smtClean="0">
                          <a:solidFill>
                            <a:schemeClr val="tx1"/>
                          </a:solidFill>
                          <a:latin typeface="Arial" panose="020B0604020202020204" pitchFamily="34" charset="0"/>
                          <a:cs typeface="Arial" panose="020B0604020202020204" pitchFamily="34" charset="0"/>
                        </a:rPr>
                        <a:t>QWC: To achieve a mark of 1</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the candidate will have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struggled to use business</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terminology or write legibly</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with frequent errors in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spelling and/or weak style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and structure of writing.</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180" b="0" dirty="0" smtClean="0">
                          <a:solidFill>
                            <a:schemeClr val="tx1"/>
                          </a:solidFill>
                          <a:latin typeface="Arial" panose="020B0604020202020204" pitchFamily="34" charset="0"/>
                          <a:cs typeface="Arial" panose="020B0604020202020204" pitchFamily="34" charset="0"/>
                        </a:rPr>
                        <a:t>b) e.g. identification of purpose/ objectives/ functional</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areas such as marketing</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750715">
                <a:tc>
                  <a:txBody>
                    <a:bodyPr/>
                    <a:lstStyle/>
                    <a:p>
                      <a:pPr algn="ctr"/>
                      <a:r>
                        <a:rPr lang="en-GB" sz="1180" b="0" dirty="0" smtClean="0">
                          <a:solidFill>
                            <a:schemeClr val="tx1"/>
                          </a:solidFill>
                          <a:latin typeface="Arial" panose="020B0604020202020204" pitchFamily="34" charset="0"/>
                          <a:cs typeface="Arial" panose="020B0604020202020204" pitchFamily="34" charset="0"/>
                        </a:rPr>
                        <a:t>2</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180" b="1" dirty="0" smtClean="0">
                          <a:solidFill>
                            <a:schemeClr val="tx1"/>
                          </a:solidFill>
                          <a:latin typeface="Arial" panose="020B0604020202020204" pitchFamily="34" charset="0"/>
                          <a:cs typeface="Arial" panose="020B0604020202020204" pitchFamily="34" charset="0"/>
                        </a:rPr>
                        <a:t>2</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180" b="0" dirty="0" smtClean="0">
                          <a:solidFill>
                            <a:schemeClr val="tx1"/>
                          </a:solidFill>
                          <a:latin typeface="Arial" panose="020B0604020202020204" pitchFamily="34" charset="0"/>
                          <a:cs typeface="Arial" panose="020B0604020202020204" pitchFamily="34" charset="0"/>
                        </a:rPr>
                        <a:t>Application must be present, i.e. the answer must be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err="1" smtClean="0">
                          <a:solidFill>
                            <a:schemeClr val="tx1"/>
                          </a:solidFill>
                          <a:latin typeface="Arial" panose="020B0604020202020204" pitchFamily="34" charset="0"/>
                          <a:cs typeface="Arial" panose="020B0604020202020204" pitchFamily="34" charset="0"/>
                        </a:rPr>
                        <a:t>contextualised</a:t>
                      </a:r>
                      <a:r>
                        <a:rPr lang="en-US" sz="1180" b="0" dirty="0" smtClean="0">
                          <a:solidFill>
                            <a:schemeClr val="tx1"/>
                          </a:solidFill>
                          <a:latin typeface="Arial" panose="020B0604020202020204" pitchFamily="34" charset="0"/>
                          <a:cs typeface="Arial" panose="020B0604020202020204" pitchFamily="34" charset="0"/>
                        </a:rPr>
                        <a:t>,</a:t>
                      </a:r>
                    </a:p>
                    <a:p>
                      <a:r>
                        <a:rPr lang="en-US" sz="1180" b="0" dirty="0" smtClean="0">
                          <a:solidFill>
                            <a:schemeClr val="tx1"/>
                          </a:solidFill>
                          <a:latin typeface="Arial" panose="020B0604020202020204" pitchFamily="34" charset="0"/>
                          <a:cs typeface="Arial" panose="020B0604020202020204" pitchFamily="34" charset="0"/>
                        </a:rPr>
                        <a:t>QWC: To achieve a mark of 2</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the candidate will use some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business terms but the style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of writing could be better /</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there will be some errors in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spelling / the legibility of the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text could have been better</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in places.</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180" b="0" dirty="0" smtClean="0">
                          <a:solidFill>
                            <a:schemeClr val="tx1"/>
                          </a:solidFill>
                          <a:latin typeface="Arial" panose="020B0604020202020204" pitchFamily="34" charset="0"/>
                          <a:cs typeface="Arial" panose="020B0604020202020204" pitchFamily="34" charset="0"/>
                        </a:rPr>
                        <a:t>b) e.g. comparing the regular</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expenditure on shampoo,</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heating and telephone bills to</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incomes received from hair</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cuts to ensure that the salon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has financial liquidity over a</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certain time period</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018828">
                <a:tc>
                  <a:txBody>
                    <a:bodyPr/>
                    <a:lstStyle/>
                    <a:p>
                      <a:pPr algn="ctr"/>
                      <a:r>
                        <a:rPr lang="en-GB" sz="1180" b="0" dirty="0" smtClean="0">
                          <a:solidFill>
                            <a:schemeClr val="tx1"/>
                          </a:solidFill>
                          <a:latin typeface="Arial" panose="020B0604020202020204" pitchFamily="34" charset="0"/>
                          <a:cs typeface="Arial" panose="020B0604020202020204" pitchFamily="34" charset="0"/>
                        </a:rPr>
                        <a:t>3</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180" b="1" dirty="0" smtClean="0">
                          <a:solidFill>
                            <a:schemeClr val="tx1"/>
                          </a:solidFill>
                          <a:latin typeface="Arial" panose="020B0604020202020204" pitchFamily="34" charset="0"/>
                          <a:cs typeface="Arial" panose="020B0604020202020204" pitchFamily="34" charset="0"/>
                        </a:rPr>
                        <a:t>3-4</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180" b="0" dirty="0" smtClean="0">
                          <a:solidFill>
                            <a:schemeClr val="tx1"/>
                          </a:solidFill>
                          <a:latin typeface="Arial" panose="020B0604020202020204" pitchFamily="34" charset="0"/>
                          <a:cs typeface="Arial" panose="020B0604020202020204" pitchFamily="34" charset="0"/>
                        </a:rPr>
                        <a:t>Analysis will apply to the method, i.e. causes or consequences of using a business plan</a:t>
                      </a:r>
                    </a:p>
                    <a:p>
                      <a:r>
                        <a:rPr lang="en-US" sz="1180" b="0" dirty="0" smtClean="0">
                          <a:solidFill>
                            <a:schemeClr val="tx1"/>
                          </a:solidFill>
                          <a:latin typeface="Arial" panose="020B0604020202020204" pitchFamily="34" charset="0"/>
                          <a:cs typeface="Arial" panose="020B0604020202020204" pitchFamily="34" charset="0"/>
                        </a:rPr>
                        <a:t>NB reward 3 marks if NOT</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in context; 4 marks if in</a:t>
                      </a:r>
                    </a:p>
                    <a:p>
                      <a:r>
                        <a:rPr lang="en-US" sz="1180" b="0" dirty="0" smtClean="0">
                          <a:solidFill>
                            <a:schemeClr val="tx1"/>
                          </a:solidFill>
                          <a:latin typeface="Arial" panose="020B0604020202020204" pitchFamily="34" charset="0"/>
                          <a:cs typeface="Arial" panose="020B0604020202020204" pitchFamily="34" charset="0"/>
                        </a:rPr>
                        <a:t>Context</a:t>
                      </a:r>
                      <a:r>
                        <a:rPr lang="en-US" sz="1180" b="0" baseline="0" dirty="0" smtClean="0">
                          <a:solidFill>
                            <a:schemeClr val="tx1"/>
                          </a:solidFill>
                          <a:latin typeface="Arial" panose="020B0604020202020204" pitchFamily="34" charset="0"/>
                          <a:cs typeface="Arial" panose="020B0604020202020204" pitchFamily="34" charset="0"/>
                        </a:rPr>
                        <a:t> </a:t>
                      </a:r>
                    </a:p>
                    <a:p>
                      <a:r>
                        <a:rPr lang="en-US" sz="1180" b="0" dirty="0" smtClean="0">
                          <a:solidFill>
                            <a:schemeClr val="tx1"/>
                          </a:solidFill>
                          <a:latin typeface="Arial" panose="020B0604020202020204" pitchFamily="34" charset="0"/>
                          <a:cs typeface="Arial" panose="020B0604020202020204" pitchFamily="34" charset="0"/>
                        </a:rPr>
                        <a:t>QWC: To achieve a mark of</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3-4 the candidate will use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business terminology quite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well/style of writing is</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appropriate to the question/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reasonable to good spelling.</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180" b="0" dirty="0" smtClean="0">
                          <a:solidFill>
                            <a:schemeClr val="tx1"/>
                          </a:solidFill>
                          <a:latin typeface="Arial" panose="020B0604020202020204" pitchFamily="34" charset="0"/>
                          <a:cs typeface="Arial" panose="020B0604020202020204" pitchFamily="34" charset="0"/>
                        </a:rPr>
                        <a:t>b) because it will prevent David from overstaffing or spending too much on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marketing communications to therefore prevent cash-flow problems in the new London</a:t>
                      </a:r>
                    </a:p>
                    <a:p>
                      <a:pPr algn="l"/>
                      <a:r>
                        <a:rPr lang="en-US" sz="1180" b="0" dirty="0" smtClean="0">
                          <a:solidFill>
                            <a:schemeClr val="tx1"/>
                          </a:solidFill>
                          <a:latin typeface="Arial" panose="020B0604020202020204" pitchFamily="34" charset="0"/>
                          <a:cs typeface="Arial" panose="020B0604020202020204" pitchFamily="34" charset="0"/>
                        </a:rPr>
                        <a:t>Salon</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r h="1177203">
                <a:tc>
                  <a:txBody>
                    <a:bodyPr/>
                    <a:lstStyle/>
                    <a:p>
                      <a:pPr algn="ctr"/>
                      <a:r>
                        <a:rPr lang="en-GB" sz="1180" b="0" dirty="0" smtClean="0">
                          <a:solidFill>
                            <a:schemeClr val="tx1"/>
                          </a:solidFill>
                          <a:latin typeface="Arial" panose="020B0604020202020204" pitchFamily="34" charset="0"/>
                          <a:cs typeface="Arial" panose="020B0604020202020204" pitchFamily="34" charset="0"/>
                        </a:rPr>
                        <a:t>4</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pPr algn="ctr"/>
                      <a:r>
                        <a:rPr lang="en-GB" sz="1180" b="1" dirty="0" smtClean="0">
                          <a:solidFill>
                            <a:schemeClr val="tx1"/>
                          </a:solidFill>
                          <a:latin typeface="Arial" panose="020B0604020202020204" pitchFamily="34" charset="0"/>
                          <a:cs typeface="Arial" panose="020B0604020202020204" pitchFamily="34" charset="0"/>
                        </a:rPr>
                        <a:t>5.6</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a:txBody>
                    <a:bodyPr/>
                    <a:lstStyle/>
                    <a:p>
                      <a:r>
                        <a:rPr lang="en-US" sz="1180" b="0" dirty="0" smtClean="0">
                          <a:solidFill>
                            <a:schemeClr val="tx1"/>
                          </a:solidFill>
                          <a:latin typeface="Arial" panose="020B0604020202020204" pitchFamily="34" charset="0"/>
                          <a:cs typeface="Arial" panose="020B0604020202020204" pitchFamily="34" charset="0"/>
                        </a:rPr>
                        <a:t>Evaluation must be present,  i.e. the candidate will explain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why a business plan might be both useful or have limited value to David</a:t>
                      </a:r>
                    </a:p>
                    <a:p>
                      <a:r>
                        <a:rPr lang="en-US" sz="1180" b="0" dirty="0" smtClean="0">
                          <a:solidFill>
                            <a:schemeClr val="tx1"/>
                          </a:solidFill>
                          <a:latin typeface="Arial" panose="020B0604020202020204" pitchFamily="34" charset="0"/>
                          <a:cs typeface="Arial" panose="020B0604020202020204" pitchFamily="34" charset="0"/>
                        </a:rPr>
                        <a:t>NB reward 5 marks if ONE side in context; 6 marks if</a:t>
                      </a:r>
                    </a:p>
                    <a:p>
                      <a:r>
                        <a:rPr lang="en-US" sz="1180" b="0" dirty="0" smtClean="0">
                          <a:solidFill>
                            <a:schemeClr val="tx1"/>
                          </a:solidFill>
                          <a:latin typeface="Arial" panose="020B0604020202020204" pitchFamily="34" charset="0"/>
                          <a:cs typeface="Arial" panose="020B0604020202020204" pitchFamily="34" charset="0"/>
                        </a:rPr>
                        <a:t>BOTH sides in context</a:t>
                      </a:r>
                    </a:p>
                    <a:p>
                      <a:r>
                        <a:rPr lang="en-US" sz="1180" b="0" dirty="0" smtClean="0">
                          <a:solidFill>
                            <a:schemeClr val="tx1"/>
                          </a:solidFill>
                          <a:latin typeface="Arial" panose="020B0604020202020204" pitchFamily="34" charset="0"/>
                          <a:cs typeface="Arial" panose="020B0604020202020204" pitchFamily="34" charset="0"/>
                        </a:rPr>
                        <a:t>QWC: To achieve a mark of 5-6 the candidate will use business terminology precisely and effectively and will </a:t>
                      </a:r>
                      <a:r>
                        <a:rPr lang="en-US" sz="1180" b="0" dirty="0" err="1" smtClean="0">
                          <a:solidFill>
                            <a:schemeClr val="tx1"/>
                          </a:solidFill>
                          <a:latin typeface="Arial" panose="020B0604020202020204" pitchFamily="34" charset="0"/>
                          <a:cs typeface="Arial" panose="020B0604020202020204" pitchFamily="34" charset="0"/>
                        </a:rPr>
                        <a:t>organises</a:t>
                      </a:r>
                      <a:r>
                        <a:rPr lang="en-US" sz="1180" b="0" dirty="0" smtClean="0">
                          <a:solidFill>
                            <a:schemeClr val="tx1"/>
                          </a:solidFill>
                          <a:latin typeface="Arial" panose="020B0604020202020204" pitchFamily="34" charset="0"/>
                          <a:cs typeface="Arial" panose="020B0604020202020204" pitchFamily="34" charset="0"/>
                        </a:rPr>
                        <a:t> their answer to provide a coherent and fluent response/ good to excellent spelling, punctuation and</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grammar.</a:t>
                      </a:r>
                      <a:endParaRPr lang="en-GB" sz="1180" b="1"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gridSpan="2">
                  <a:txBody>
                    <a:bodyPr/>
                    <a:lstStyle/>
                    <a:p>
                      <a:pPr algn="l"/>
                      <a:r>
                        <a:rPr lang="en-US" sz="1180" b="0" dirty="0" smtClean="0">
                          <a:solidFill>
                            <a:schemeClr val="tx1"/>
                          </a:solidFill>
                          <a:latin typeface="Arial" panose="020B0604020202020204" pitchFamily="34" charset="0"/>
                          <a:cs typeface="Arial" panose="020B0604020202020204" pitchFamily="34" charset="0"/>
                        </a:rPr>
                        <a:t>b) business planning is subject</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to external constraints and</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influences which may make</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predictions invalid. Cash-flow</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may not be as expected for</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David because an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unanticipated new hair salon</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may open nearby which could</a:t>
                      </a:r>
                      <a:r>
                        <a:rPr lang="en-US" sz="1180" b="0" baseline="0" dirty="0" smtClean="0">
                          <a:solidFill>
                            <a:schemeClr val="tx1"/>
                          </a:solidFill>
                          <a:latin typeface="Arial" panose="020B0604020202020204" pitchFamily="34" charset="0"/>
                          <a:cs typeface="Arial" panose="020B0604020202020204" pitchFamily="34" charset="0"/>
                        </a:rPr>
                        <a:t> </a:t>
                      </a:r>
                      <a:r>
                        <a:rPr lang="en-US" sz="1180" b="0" dirty="0" smtClean="0">
                          <a:solidFill>
                            <a:schemeClr val="tx1"/>
                          </a:solidFill>
                          <a:latin typeface="Arial" panose="020B0604020202020204" pitchFamily="34" charset="0"/>
                          <a:cs typeface="Arial" panose="020B0604020202020204" pitchFamily="34" charset="0"/>
                        </a:rPr>
                        <a:t>cause sales revenues to fall.</a:t>
                      </a:r>
                      <a:endParaRPr lang="en-GB" sz="1180" b="0" dirty="0">
                        <a:solidFill>
                          <a:schemeClr val="tx1"/>
                        </a:solidFill>
                        <a:latin typeface="Arial" panose="020B0604020202020204" pitchFamily="34" charset="0"/>
                        <a:cs typeface="Arial" panose="020B0604020202020204" pitchFamily="34" charset="0"/>
                      </a:endParaRPr>
                    </a:p>
                  </a:txBody>
                  <a:tcPr>
                    <a:solidFill>
                      <a:schemeClr val="tx2">
                        <a:lumMod val="20000"/>
                        <a:lumOff val="80000"/>
                      </a:schemeClr>
                    </a:solidFill>
                  </a:tcPr>
                </a:tc>
                <a:tc hMerge="1">
                  <a:txBody>
                    <a:bodyPr/>
                    <a:lstStyle/>
                    <a:p>
                      <a:endParaRPr lang="en-GB"/>
                    </a:p>
                  </a:txBody>
                  <a:tcPr/>
                </a:tc>
              </a:tr>
            </a:tbl>
          </a:graphicData>
        </a:graphic>
      </p:graphicFrame>
    </p:spTree>
    <p:extLst>
      <p:ext uri="{BB962C8B-B14F-4D97-AF65-F5344CB8AC3E}">
        <p14:creationId xmlns:p14="http://schemas.microsoft.com/office/powerpoint/2010/main" val="26092835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a:buClr>
                <a:schemeClr val="accent6">
                  <a:lumMod val="50000"/>
                </a:schemeClr>
              </a:buClr>
            </a:pPr>
            <a:r>
              <a:rPr lang="en-US" sz="1700" b="1" dirty="0" smtClean="0"/>
              <a:t>Dos</a:t>
            </a:r>
            <a:endParaRPr lang="en-US" sz="1700" b="1" dirty="0"/>
          </a:p>
          <a:p>
            <a:pPr marL="457200" indent="-457200">
              <a:buClr>
                <a:schemeClr val="accent6">
                  <a:lumMod val="50000"/>
                </a:schemeClr>
              </a:buClr>
              <a:buFont typeface="Wingdings 3" panose="05040102010807070707" pitchFamily="18" charset="2"/>
              <a:buChar char=""/>
            </a:pPr>
            <a:r>
              <a:rPr lang="en-US" sz="1700" dirty="0"/>
              <a:t>Do answer the question</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No credit can be given for good Business Studies knowledge that is not relevant to the question.</a:t>
            </a:r>
          </a:p>
          <a:p>
            <a:pPr marL="457200" indent="-457200">
              <a:buClr>
                <a:schemeClr val="accent6">
                  <a:lumMod val="50000"/>
                </a:schemeClr>
              </a:buClr>
              <a:buFont typeface="Wingdings 3" panose="05040102010807070707" pitchFamily="18" charset="2"/>
              <a:buChar char=""/>
            </a:pPr>
            <a:r>
              <a:rPr lang="en-US" sz="1700" dirty="0"/>
              <a:t>Do use the mark allocation to guide how much you write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Writing more than necessary will not result in extra marks.</a:t>
            </a:r>
          </a:p>
          <a:p>
            <a:pPr marL="457200" indent="-457200">
              <a:buClr>
                <a:schemeClr val="accent6">
                  <a:lumMod val="50000"/>
                </a:schemeClr>
              </a:buClr>
              <a:buFont typeface="Wingdings 3" panose="05040102010807070707" pitchFamily="18" charset="2"/>
              <a:buChar char=""/>
            </a:pPr>
            <a:r>
              <a:rPr lang="en-US" sz="1700" dirty="0"/>
              <a:t>Do use real-life business-based examples in your answers</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These often help illustrate your level of knowledge.</a:t>
            </a:r>
          </a:p>
          <a:p>
            <a:pPr marL="457200" indent="-457200">
              <a:buClr>
                <a:schemeClr val="accent6">
                  <a:lumMod val="50000"/>
                </a:schemeClr>
              </a:buClr>
              <a:buFont typeface="Wingdings 3" panose="05040102010807070707" pitchFamily="18" charset="2"/>
              <a:buChar char=""/>
            </a:pPr>
            <a:r>
              <a:rPr lang="en-US" sz="1700" dirty="0"/>
              <a:t>Do write legibly</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An examiner cannot give marks if the answer cannot be read.</a:t>
            </a:r>
          </a:p>
          <a:p>
            <a:pPr marL="457200" indent="-457200">
              <a:buClr>
                <a:schemeClr val="accent6">
                  <a:lumMod val="50000"/>
                </a:schemeClr>
              </a:buClr>
              <a:buFont typeface="Wingdings 3" panose="05040102010807070707" pitchFamily="18" charset="2"/>
              <a:buChar char=""/>
            </a:pPr>
            <a:r>
              <a:rPr lang="en-US" sz="1700" dirty="0"/>
              <a:t>Do use correct ‘business language</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Marks will be lost if you fail to use terms appropriately.</a:t>
            </a:r>
          </a:p>
          <a:p>
            <a:pPr>
              <a:buClr>
                <a:schemeClr val="accent6">
                  <a:lumMod val="50000"/>
                </a:schemeClr>
              </a:buClr>
            </a:pPr>
            <a:r>
              <a:rPr lang="en-US" sz="1700" b="1" dirty="0" smtClean="0"/>
              <a:t>Don'ts</a:t>
            </a:r>
            <a:endParaRPr lang="en-US" sz="1700" b="1" dirty="0"/>
          </a:p>
          <a:p>
            <a:pPr marL="457200" indent="-457200">
              <a:buClr>
                <a:schemeClr val="accent6">
                  <a:lumMod val="50000"/>
                </a:schemeClr>
              </a:buClr>
              <a:buFont typeface="Wingdings 3" panose="05040102010807070707" pitchFamily="18" charset="2"/>
              <a:buChar char=""/>
            </a:pPr>
            <a:r>
              <a:rPr lang="en-US" sz="1700" dirty="0"/>
              <a:t>Don't fill up blank spaces on the exam paper</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If you write too much on one question, you may run out of time to answer some of the others.</a:t>
            </a:r>
          </a:p>
          <a:p>
            <a:pPr marL="457200" indent="-457200">
              <a:buClr>
                <a:schemeClr val="accent6">
                  <a:lumMod val="50000"/>
                </a:schemeClr>
              </a:buClr>
              <a:buFont typeface="Wingdings 3" panose="05040102010807070707" pitchFamily="18" charset="2"/>
              <a:buChar char=""/>
            </a:pPr>
            <a:r>
              <a:rPr lang="en-US" sz="1700" dirty="0"/>
              <a:t>Don't contradict yourself</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Present reasoned arguments for and against.</a:t>
            </a:r>
          </a:p>
          <a:p>
            <a:pPr marL="457200" indent="-457200">
              <a:buClr>
                <a:schemeClr val="accent6">
                  <a:lumMod val="50000"/>
                </a:schemeClr>
              </a:buClr>
              <a:buFont typeface="Wingdings 3" panose="05040102010807070707" pitchFamily="18" charset="2"/>
              <a:buChar char=""/>
            </a:pPr>
            <a:r>
              <a:rPr lang="en-US" sz="1700" dirty="0"/>
              <a:t>Don't spend too much time on a part that you find difficult</a:t>
            </a:r>
            <a:r>
              <a:rPr lang="en-US" sz="1700" dirty="0" smtClean="0"/>
              <a:t>.</a:t>
            </a:r>
            <a:endParaRPr lang="en-US" sz="1700" dirty="0"/>
          </a:p>
          <a:p>
            <a:pPr marL="457200" indent="-457200">
              <a:buClr>
                <a:schemeClr val="accent6">
                  <a:lumMod val="50000"/>
                </a:schemeClr>
              </a:buClr>
              <a:buFont typeface="Wingdings 3" panose="05040102010807070707" pitchFamily="18" charset="2"/>
              <a:buChar char=""/>
            </a:pPr>
            <a:r>
              <a:rPr lang="en-US" sz="1700" dirty="0"/>
              <a:t>Exam time is limited, and you can always return to the difficult part if you have enough time at the end of the exam.</a:t>
            </a:r>
          </a:p>
        </p:txBody>
      </p:sp>
      <p:sp>
        <p:nvSpPr>
          <p:cNvPr id="7"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01731381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32453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As you progress through your course you will do lots of work with your teachers on how to approach </a:t>
            </a:r>
            <a:r>
              <a:rPr lang="en-US" sz="1700" dirty="0" smtClean="0"/>
              <a:t>exam questions</a:t>
            </a:r>
            <a:r>
              <a:rPr lang="en-US" sz="1700" dirty="0"/>
              <a:t>. Here are just a couple of general tips to help you out:</a:t>
            </a:r>
          </a:p>
          <a:p>
            <a:pPr marL="457200" indent="-457200">
              <a:buClr>
                <a:schemeClr val="accent6">
                  <a:lumMod val="50000"/>
                </a:schemeClr>
              </a:buClr>
              <a:buFont typeface="+mj-lt"/>
              <a:buAutoNum type="arabicPeriod"/>
            </a:pPr>
            <a:r>
              <a:rPr lang="en-US" sz="1700" dirty="0" smtClean="0"/>
              <a:t>When </a:t>
            </a:r>
            <a:r>
              <a:rPr lang="en-US" sz="1700" dirty="0"/>
              <a:t>you read a question, look for </a:t>
            </a:r>
            <a:r>
              <a:rPr lang="en-US" sz="1700" b="1" dirty="0"/>
              <a:t>three things: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command word.</a:t>
            </a:r>
            <a:r>
              <a:rPr lang="en-US" sz="1700" dirty="0"/>
              <a:t> This tells you to ‘describe’, ‘analyse’, ‘assess’ etc. It is important because </a:t>
            </a:r>
            <a:r>
              <a:rPr lang="en-US" sz="1700" dirty="0" smtClean="0"/>
              <a:t>it lets </a:t>
            </a:r>
            <a:r>
              <a:rPr lang="en-US" sz="1700" dirty="0"/>
              <a:t>you know which skills and assessment objectives are being assessed in your answer. Make </a:t>
            </a:r>
            <a:r>
              <a:rPr lang="en-US" sz="1700" dirty="0" smtClean="0"/>
              <a:t>sure you </a:t>
            </a:r>
            <a:r>
              <a:rPr lang="en-US" sz="1700" dirty="0"/>
              <a:t>know what each command word is asking for.</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number of marks</a:t>
            </a:r>
            <a:r>
              <a:rPr lang="en-US" sz="1700" dirty="0">
                <a:solidFill>
                  <a:srgbClr val="FF0000"/>
                </a:solidFill>
              </a:rPr>
              <a:t> </a:t>
            </a:r>
            <a:r>
              <a:rPr lang="en-US" sz="1700" dirty="0"/>
              <a:t>given. This gives you information about how to answer the question </a:t>
            </a:r>
            <a:r>
              <a:rPr lang="en-US" sz="1700" dirty="0" smtClean="0"/>
              <a:t>because you </a:t>
            </a:r>
            <a:r>
              <a:rPr lang="en-US" sz="1700" dirty="0"/>
              <a:t>can see whether marks are given for each skill demonstrated (with low-mark answers) or for </a:t>
            </a:r>
            <a:r>
              <a:rPr lang="en-US" sz="1700" dirty="0" smtClean="0"/>
              <a:t>the level </a:t>
            </a:r>
            <a:r>
              <a:rPr lang="en-US" sz="1700" dirty="0"/>
              <a:t>of response (higher mark answers). Understanding how to gain marks means that you can </a:t>
            </a:r>
            <a:r>
              <a:rPr lang="en-US" sz="1700" dirty="0" smtClean="0"/>
              <a:t>self-check your </a:t>
            </a:r>
            <a:r>
              <a:rPr lang="en-US" sz="1700" dirty="0"/>
              <a:t>answers to see whether you have given the examiner what they need in order to </a:t>
            </a:r>
            <a:r>
              <a:rPr lang="en-US" sz="1700" dirty="0" smtClean="0"/>
              <a:t>award you </a:t>
            </a:r>
            <a:r>
              <a:rPr lang="en-US" sz="1700" dirty="0"/>
              <a:t>full marks.</a:t>
            </a:r>
          </a:p>
          <a:p>
            <a:pPr marL="795338" indent="-338138">
              <a:buClr>
                <a:schemeClr val="accent6">
                  <a:lumMod val="50000"/>
                </a:schemeClr>
              </a:buClr>
              <a:buFont typeface="+mj-lt"/>
              <a:buAutoNum type="alphaLcParenR"/>
            </a:pPr>
            <a:r>
              <a:rPr lang="en-US" sz="1700" dirty="0" smtClean="0"/>
              <a:t>The </a:t>
            </a:r>
            <a:r>
              <a:rPr lang="en-US" sz="1700" b="1" dirty="0">
                <a:solidFill>
                  <a:srgbClr val="FF0000"/>
                </a:solidFill>
              </a:rPr>
              <a:t>relevant theory</a:t>
            </a:r>
            <a:r>
              <a:rPr lang="en-US" sz="1700" b="1" dirty="0"/>
              <a:t>.</a:t>
            </a:r>
            <a:r>
              <a:rPr lang="en-US" sz="1700" dirty="0"/>
              <a:t> Each question is testing your understanding of a piece of theory from </a:t>
            </a:r>
            <a:r>
              <a:rPr lang="en-US" sz="1700" dirty="0" smtClean="0"/>
              <a:t>the unit </a:t>
            </a:r>
            <a:r>
              <a:rPr lang="en-US" sz="1700" dirty="0"/>
              <a:t>specification. You may have to apply this to a specific context, but before this you need to </a:t>
            </a:r>
            <a:r>
              <a:rPr lang="en-US" sz="1700" dirty="0" smtClean="0"/>
              <a:t>be clear </a:t>
            </a:r>
            <a:r>
              <a:rPr lang="en-US" sz="1700" dirty="0"/>
              <a:t>on what the theory is. In this book the questions all relate to the chapter they are in, so this </a:t>
            </a:r>
            <a:r>
              <a:rPr lang="en-US" sz="1700" dirty="0" smtClean="0"/>
              <a:t>is pretty </a:t>
            </a:r>
            <a:r>
              <a:rPr lang="en-US" sz="1700" dirty="0"/>
              <a:t>easy, but get in the habit now of thinking about the key pieces of theory before you start </a:t>
            </a:r>
            <a:r>
              <a:rPr lang="en-US" sz="1700" dirty="0" smtClean="0"/>
              <a:t>to write </a:t>
            </a:r>
            <a:r>
              <a:rPr lang="en-US" sz="1700" dirty="0"/>
              <a:t>your answers.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46832519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632311"/>
          </a:xfrm>
          <a:prstGeom prst="rect">
            <a:avLst/>
          </a:prstGeom>
        </p:spPr>
        <p:txBody>
          <a:bodyPr wrap="square">
            <a:spAutoFit/>
          </a:bodyPr>
          <a:lstStyle/>
          <a:p>
            <a:pPr marL="457200" indent="-457200">
              <a:buClr>
                <a:schemeClr val="accent6">
                  <a:lumMod val="50000"/>
                </a:schemeClr>
              </a:buClr>
              <a:buFont typeface="+mj-lt"/>
              <a:buAutoNum type="arabicPeriod" startAt="2"/>
            </a:pPr>
            <a:r>
              <a:rPr lang="en-US" sz="2000" dirty="0"/>
              <a:t>Application is the skill of writing in context. To help you develop this skill when you read business </a:t>
            </a:r>
            <a:r>
              <a:rPr lang="en-US" sz="2000" dirty="0" smtClean="0"/>
              <a:t>case studies</a:t>
            </a:r>
            <a:r>
              <a:rPr lang="en-US" sz="2000" dirty="0"/>
              <a:t>, as part of your wider reading and in sections B and C of the unit 1 exam paper, make brief </a:t>
            </a:r>
            <a:r>
              <a:rPr lang="en-US" sz="2000" dirty="0" smtClean="0"/>
              <a:t>notes using </a:t>
            </a:r>
            <a:r>
              <a:rPr lang="en-US" sz="2000" dirty="0"/>
              <a:t>the acronym LOSER. Then draw on these notes when applying theory to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LO</a:t>
            </a:r>
            <a:r>
              <a:rPr lang="en-US" sz="2000" dirty="0"/>
              <a:t> stands for long-term and short-term objectives</a:t>
            </a:r>
          </a:p>
          <a:p>
            <a:pPr marL="795338" indent="-388938">
              <a:buClr>
                <a:schemeClr val="accent6">
                  <a:lumMod val="50000"/>
                </a:schemeClr>
              </a:buClr>
              <a:buFont typeface="Wingdings 3" panose="05040102010807070707" pitchFamily="18" charset="2"/>
              <a:buChar char=""/>
              <a:tabLst>
                <a:tab pos="914400" algn="l"/>
              </a:tabLst>
            </a:pPr>
            <a:r>
              <a:rPr lang="en-US" sz="2000" dirty="0"/>
              <a:t>What are the business’s goals, overall and within the situation described in the case study? Any </a:t>
            </a:r>
            <a:r>
              <a:rPr lang="en-US" sz="2000" dirty="0" smtClean="0"/>
              <a:t>issues you </a:t>
            </a:r>
            <a:r>
              <a:rPr lang="en-US" sz="2000" dirty="0"/>
              <a:t>highlight or suggested actions you identify should be relevant to the objectives of the business.</a:t>
            </a:r>
          </a:p>
          <a:p>
            <a:pPr marL="795338" indent="-388938">
              <a:buClr>
                <a:schemeClr val="accent6">
                  <a:lumMod val="50000"/>
                </a:schemeClr>
              </a:buClr>
              <a:buFont typeface="Wingdings 3" panose="05040102010807070707" pitchFamily="18" charset="2"/>
              <a:buChar char=""/>
              <a:tabLst>
                <a:tab pos="914400" algn="l"/>
              </a:tabLst>
            </a:pPr>
            <a:r>
              <a:rPr lang="en-US" sz="2000" b="1" dirty="0"/>
              <a:t>S</a:t>
            </a:r>
            <a:r>
              <a:rPr lang="en-US" sz="2000" dirty="0"/>
              <a:t> stands for stakeholders</a:t>
            </a:r>
          </a:p>
          <a:p>
            <a:pPr marL="795338" indent="-388938">
              <a:buClr>
                <a:schemeClr val="accent6">
                  <a:lumMod val="50000"/>
                </a:schemeClr>
              </a:buClr>
              <a:buFont typeface="Wingdings 3" panose="05040102010807070707" pitchFamily="18" charset="2"/>
              <a:buChar char=""/>
              <a:tabLst>
                <a:tab pos="914400" algn="l"/>
              </a:tabLst>
            </a:pPr>
            <a:r>
              <a:rPr lang="en-US" sz="2000" dirty="0"/>
              <a:t>What groups of individuals have an interest in this business? Be as specific as you can, using the </a:t>
            </a:r>
            <a:r>
              <a:rPr lang="en-US" sz="2000" dirty="0" smtClean="0"/>
              <a:t>names of </a:t>
            </a:r>
            <a:r>
              <a:rPr lang="en-US" sz="2000" dirty="0"/>
              <a:t>owners, for example, or listing the different suppliers if these are mentioned in the case study.</a:t>
            </a:r>
          </a:p>
          <a:p>
            <a:pPr marL="795338" indent="-388938">
              <a:buClr>
                <a:schemeClr val="accent6">
                  <a:lumMod val="50000"/>
                </a:schemeClr>
              </a:buClr>
              <a:buFont typeface="Wingdings 3" panose="05040102010807070707" pitchFamily="18" charset="2"/>
              <a:buChar char=""/>
              <a:tabLst>
                <a:tab pos="914400" algn="l"/>
              </a:tabLst>
            </a:pPr>
            <a:r>
              <a:rPr lang="en-US" sz="2000" b="1" dirty="0"/>
              <a:t>E</a:t>
            </a:r>
            <a:r>
              <a:rPr lang="en-US" sz="2000" dirty="0"/>
              <a:t> stands for </a:t>
            </a:r>
            <a:r>
              <a:rPr lang="en-US" sz="2000" dirty="0" smtClean="0"/>
              <a:t>environment</a:t>
            </a:r>
            <a:endParaRPr lang="en-US" sz="2000" dirty="0"/>
          </a:p>
          <a:p>
            <a:pPr marL="795338" indent="-388938">
              <a:buClr>
                <a:schemeClr val="accent6">
                  <a:lumMod val="50000"/>
                </a:schemeClr>
              </a:buClr>
              <a:buFont typeface="Wingdings 3" panose="05040102010807070707" pitchFamily="18" charset="2"/>
              <a:buChar char=""/>
              <a:tabLst>
                <a:tab pos="914400" algn="l"/>
              </a:tabLst>
            </a:pPr>
            <a:r>
              <a:rPr lang="en-US" sz="2000" dirty="0"/>
              <a:t>Used here, this E refers to everything to do with the environment in which the business operates.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332964090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586145"/>
          </a:xfrm>
          <a:prstGeom prst="rect">
            <a:avLst/>
          </a:prstGeom>
        </p:spPr>
        <p:txBody>
          <a:bodyPr wrap="square">
            <a:spAutoFit/>
          </a:bodyPr>
          <a:lstStyle/>
          <a:p>
            <a:pPr marL="457200" indent="-457200">
              <a:buClr>
                <a:schemeClr val="accent6">
                  <a:lumMod val="50000"/>
                </a:schemeClr>
              </a:buClr>
              <a:buFont typeface="Wingdings 3" panose="05040102010807070707" pitchFamily="18" charset="2"/>
              <a:buChar char=""/>
            </a:pPr>
            <a:r>
              <a:rPr lang="en-US" sz="1700" dirty="0"/>
              <a:t>Consider (briefly) the following:</a:t>
            </a:r>
          </a:p>
          <a:p>
            <a:pPr marL="863600" indent="-406400">
              <a:buClr>
                <a:schemeClr val="accent6">
                  <a:lumMod val="50000"/>
                </a:schemeClr>
              </a:buClr>
              <a:buFont typeface="Wingdings" panose="05000000000000000000" pitchFamily="2" charset="2"/>
              <a:buChar char="v"/>
            </a:pPr>
            <a:r>
              <a:rPr lang="en-US" sz="1700" dirty="0" smtClean="0"/>
              <a:t>The </a:t>
            </a:r>
            <a:r>
              <a:rPr lang="en-US" sz="1700" dirty="0"/>
              <a:t>market in which the business competes</a:t>
            </a:r>
          </a:p>
          <a:p>
            <a:pPr marL="863600" indent="-406400">
              <a:buClr>
                <a:schemeClr val="accent6">
                  <a:lumMod val="50000"/>
                </a:schemeClr>
              </a:buClr>
              <a:buFont typeface="Wingdings" panose="05000000000000000000" pitchFamily="2" charset="2"/>
              <a:buChar char="v"/>
            </a:pPr>
            <a:r>
              <a:rPr lang="en-US" sz="1700" dirty="0" smtClean="0"/>
              <a:t>Major </a:t>
            </a:r>
            <a:r>
              <a:rPr lang="en-US" sz="1700" dirty="0"/>
              <a:t>competitors</a:t>
            </a:r>
          </a:p>
          <a:p>
            <a:pPr marL="863600" indent="-406400">
              <a:buClr>
                <a:schemeClr val="accent6">
                  <a:lumMod val="50000"/>
                </a:schemeClr>
              </a:buClr>
              <a:buFont typeface="Wingdings" panose="05000000000000000000" pitchFamily="2" charset="2"/>
              <a:buChar char="v"/>
            </a:pPr>
            <a:r>
              <a:rPr lang="en-US" sz="1700" dirty="0" smtClean="0"/>
              <a:t>Trends </a:t>
            </a:r>
            <a:r>
              <a:rPr lang="en-US" sz="1700" dirty="0"/>
              <a:t>in the market</a:t>
            </a:r>
          </a:p>
          <a:p>
            <a:pPr marL="863600" indent="-406400">
              <a:buClr>
                <a:schemeClr val="accent6">
                  <a:lumMod val="50000"/>
                </a:schemeClr>
              </a:buClr>
              <a:buFont typeface="Wingdings" panose="05000000000000000000" pitchFamily="2" charset="2"/>
              <a:buChar char="v"/>
            </a:pPr>
            <a:r>
              <a:rPr lang="en-US" sz="1700" dirty="0" smtClean="0"/>
              <a:t>Economic </a:t>
            </a:r>
            <a:r>
              <a:rPr lang="en-US" sz="1700" dirty="0"/>
              <a:t>conditions</a:t>
            </a:r>
          </a:p>
          <a:p>
            <a:pPr marL="863600" indent="-406400">
              <a:buClr>
                <a:schemeClr val="accent6">
                  <a:lumMod val="50000"/>
                </a:schemeClr>
              </a:buClr>
              <a:buFont typeface="Wingdings" panose="05000000000000000000" pitchFamily="2" charset="2"/>
              <a:buChar char="v"/>
            </a:pPr>
            <a:r>
              <a:rPr lang="en-US" sz="1700" dirty="0" smtClean="0"/>
              <a:t>Any </a:t>
            </a:r>
            <a:r>
              <a:rPr lang="en-US" sz="1700" dirty="0"/>
              <a:t>other relevant SLEPT factors. SLEPT stands for: Social, Legal, Economic, Political, Technological.</a:t>
            </a:r>
          </a:p>
          <a:p>
            <a:pPr marL="457200" indent="-457200">
              <a:buClr>
                <a:schemeClr val="accent6">
                  <a:lumMod val="50000"/>
                </a:schemeClr>
              </a:buClr>
              <a:buFont typeface="Wingdings 3" panose="05040102010807070707" pitchFamily="18" charset="2"/>
              <a:buChar char=""/>
            </a:pPr>
            <a:r>
              <a:rPr lang="en-US" sz="1700" dirty="0"/>
              <a:t>It is an acronym commonly used to embrace all aspects of the business environment.</a:t>
            </a:r>
          </a:p>
          <a:p>
            <a:pPr marL="457200" indent="-457200">
              <a:buClr>
                <a:schemeClr val="accent6">
                  <a:lumMod val="50000"/>
                </a:schemeClr>
              </a:buClr>
              <a:buFont typeface="Wingdings 3" panose="05040102010807070707" pitchFamily="18" charset="2"/>
              <a:buChar char=""/>
            </a:pPr>
            <a:r>
              <a:rPr lang="en-US" sz="1700" b="1" dirty="0"/>
              <a:t>R</a:t>
            </a:r>
            <a:r>
              <a:rPr lang="en-US" sz="1700" dirty="0"/>
              <a:t> stands for resources.</a:t>
            </a:r>
          </a:p>
          <a:p>
            <a:pPr marL="457200" indent="-457200">
              <a:buClr>
                <a:schemeClr val="accent6">
                  <a:lumMod val="50000"/>
                </a:schemeClr>
              </a:buClr>
              <a:buFont typeface="Wingdings 3" panose="05040102010807070707" pitchFamily="18" charset="2"/>
              <a:buChar char=""/>
            </a:pPr>
            <a:r>
              <a:rPr lang="en-US" sz="1700" dirty="0"/>
              <a:t>The E above asks you to look at factors which are beyond the business’s control – these apply to all </a:t>
            </a:r>
            <a:r>
              <a:rPr lang="en-US" sz="1700" dirty="0" smtClean="0"/>
              <a:t>firms in </a:t>
            </a:r>
            <a:r>
              <a:rPr lang="en-US" sz="1700" dirty="0"/>
              <a:t>the market. Resources are factors which are specific to the business and are not available to </a:t>
            </a:r>
            <a:r>
              <a:rPr lang="en-US" sz="1700" dirty="0" smtClean="0"/>
              <a:t>all firms</a:t>
            </a:r>
            <a:r>
              <a:rPr lang="en-US" sz="1700" dirty="0"/>
              <a:t>… the opposite. Using resources effectively can give a firm a source of competitive advantage. </a:t>
            </a:r>
            <a:r>
              <a:rPr lang="en-US" sz="1700" dirty="0" smtClean="0"/>
              <a:t>This means </a:t>
            </a:r>
            <a:r>
              <a:rPr lang="en-US" sz="1700" dirty="0"/>
              <a:t>a way to gain customers over competitors. Resources could include:</a:t>
            </a:r>
          </a:p>
          <a:p>
            <a:pPr marL="863600" indent="-406400">
              <a:buClr>
                <a:schemeClr val="accent6">
                  <a:lumMod val="50000"/>
                </a:schemeClr>
              </a:buClr>
              <a:buFont typeface="Wingdings" panose="05000000000000000000" pitchFamily="2" charset="2"/>
              <a:buChar char="v"/>
            </a:pPr>
            <a:r>
              <a:rPr lang="en-US" sz="1700" dirty="0" smtClean="0"/>
              <a:t>Special </a:t>
            </a:r>
            <a:r>
              <a:rPr lang="en-US" sz="1700" dirty="0"/>
              <a:t>staff skills and expertise</a:t>
            </a:r>
          </a:p>
          <a:p>
            <a:pPr marL="863600" indent="-406400">
              <a:buClr>
                <a:schemeClr val="accent6">
                  <a:lumMod val="50000"/>
                </a:schemeClr>
              </a:buClr>
              <a:buFont typeface="Wingdings" panose="05000000000000000000" pitchFamily="2" charset="2"/>
              <a:buChar char="v"/>
            </a:pPr>
            <a:r>
              <a:rPr lang="en-US" sz="1700" dirty="0" smtClean="0"/>
              <a:t>Money </a:t>
            </a:r>
            <a:r>
              <a:rPr lang="en-US" sz="1700" dirty="0"/>
              <a:t>in the bank</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good reputation</a:t>
            </a:r>
          </a:p>
          <a:p>
            <a:pPr marL="863600" indent="-406400">
              <a:buClr>
                <a:schemeClr val="accent6">
                  <a:lumMod val="50000"/>
                </a:schemeClr>
              </a:buClr>
              <a:buFont typeface="Wingdings" panose="05000000000000000000" pitchFamily="2" charset="2"/>
              <a:buChar char="v"/>
            </a:pPr>
            <a:r>
              <a:rPr lang="en-US" sz="1700" dirty="0" smtClean="0"/>
              <a:t>Strong </a:t>
            </a:r>
            <a:r>
              <a:rPr lang="en-US" sz="1700" dirty="0"/>
              <a:t>brands</a:t>
            </a:r>
          </a:p>
          <a:p>
            <a:pPr marL="863600" indent="-406400">
              <a:buClr>
                <a:schemeClr val="accent6">
                  <a:lumMod val="50000"/>
                </a:schemeClr>
              </a:buClr>
              <a:buFont typeface="Wingdings" panose="05000000000000000000" pitchFamily="2" charset="2"/>
              <a:buChar char="v"/>
            </a:pPr>
            <a:r>
              <a:rPr lang="en-US" sz="1700" dirty="0" smtClean="0"/>
              <a:t>A </a:t>
            </a:r>
            <a:r>
              <a:rPr lang="en-US" sz="1700" dirty="0"/>
              <a:t>secure customer base</a:t>
            </a:r>
          </a:p>
          <a:p>
            <a:pPr marL="863600" indent="-406400">
              <a:buClr>
                <a:schemeClr val="accent6">
                  <a:lumMod val="50000"/>
                </a:schemeClr>
              </a:buClr>
              <a:buFont typeface="Wingdings" panose="05000000000000000000" pitchFamily="2" charset="2"/>
              <a:buChar char="v"/>
            </a:pPr>
            <a:r>
              <a:rPr lang="en-US" sz="1700" dirty="0" smtClean="0"/>
              <a:t>Access </a:t>
            </a:r>
            <a:r>
              <a:rPr lang="en-US" sz="1700" dirty="0"/>
              <a:t>to particularly high quality raw materials, or to low cost materials.</a:t>
            </a:r>
          </a:p>
        </p:txBody>
      </p:sp>
      <p:sp>
        <p:nvSpPr>
          <p:cNvPr id="6" name="Title 1"/>
          <p:cNvSpPr>
            <a:spLocks noGrp="1"/>
          </p:cNvSpPr>
          <p:nvPr>
            <p:ph type="title"/>
          </p:nvPr>
        </p:nvSpPr>
        <p:spPr>
          <a:xfrm>
            <a:off x="35496" y="72008"/>
            <a:ext cx="7704856" cy="620688"/>
          </a:xfrm>
        </p:spPr>
        <p:txBody>
          <a:bodyPr>
            <a:noAutofit/>
          </a:bodyPr>
          <a:lstStyle/>
          <a:p>
            <a:r>
              <a:rPr lang="en-GB" sz="3900" b="1" dirty="0" smtClean="0"/>
              <a:t>1 – Answering Exam</a:t>
            </a:r>
            <a:r>
              <a:rPr lang="en-GB" sz="3900" dirty="0" smtClean="0"/>
              <a:t>-Style Questions</a:t>
            </a:r>
            <a:endParaRPr lang="en-GB" sz="3900" b="1" dirty="0" smtClean="0"/>
          </a:p>
        </p:txBody>
      </p:sp>
    </p:spTree>
    <p:extLst>
      <p:ext uri="{BB962C8B-B14F-4D97-AF65-F5344CB8AC3E}">
        <p14:creationId xmlns:p14="http://schemas.microsoft.com/office/powerpoint/2010/main" val="167449876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401479"/>
          </a:xfrm>
          <a:prstGeom prst="rect">
            <a:avLst/>
          </a:prstGeom>
        </p:spPr>
        <p:txBody>
          <a:bodyPr wrap="square">
            <a:spAutoFit/>
          </a:bodyPr>
          <a:lstStyle/>
          <a:p>
            <a:pPr>
              <a:spcAft>
                <a:spcPts val="600"/>
              </a:spcAft>
              <a:buClr>
                <a:schemeClr val="accent6">
                  <a:lumMod val="50000"/>
                </a:schemeClr>
              </a:buClr>
            </a:pPr>
            <a:r>
              <a:rPr lang="en-US" sz="2200" b="1" dirty="0">
                <a:solidFill>
                  <a:srgbClr val="0070C0"/>
                </a:solidFill>
              </a:rPr>
              <a:t>Rooms to rent</a:t>
            </a:r>
          </a:p>
          <a:p>
            <a:pPr marL="398463" indent="-398463">
              <a:spcAft>
                <a:spcPts val="600"/>
              </a:spcAft>
              <a:buClr>
                <a:schemeClr val="accent6">
                  <a:lumMod val="50000"/>
                </a:schemeClr>
              </a:buClr>
              <a:buFont typeface="Wingdings 3" panose="05040102010807070707" pitchFamily="18" charset="2"/>
              <a:buChar char=""/>
            </a:pPr>
            <a:r>
              <a:rPr lang="en-US" sz="2200" dirty="0">
                <a:solidFill>
                  <a:srgbClr val="0070C0"/>
                </a:solidFill>
              </a:rPr>
              <a:t>John and Tracy have lived in Margate, a fairly small seaside town on the Kent coast, for years. Margate has until recently suffered from a poor reputation and little investment. Now, however, the town is on the up and is returning to the tourist map. There is a new art gallery on the seafront which is helping to attract visitors, especially since an upgraded train service means that they can travel from London in a little over an hour. </a:t>
            </a:r>
            <a:endParaRPr lang="en-US" sz="2200" dirty="0" smtClean="0">
              <a:solidFill>
                <a:srgbClr val="0070C0"/>
              </a:solidFill>
            </a:endParaRPr>
          </a:p>
          <a:p>
            <a:pPr marL="398463" indent="-398463">
              <a:spcAft>
                <a:spcPts val="600"/>
              </a:spcAft>
              <a:buClr>
                <a:schemeClr val="accent6">
                  <a:lumMod val="50000"/>
                </a:schemeClr>
              </a:buClr>
              <a:buFont typeface="Wingdings 3" panose="05040102010807070707" pitchFamily="18" charset="2"/>
              <a:buChar char=""/>
            </a:pPr>
            <a:r>
              <a:rPr lang="en-US" sz="2200" dirty="0" smtClean="0">
                <a:solidFill>
                  <a:srgbClr val="0070C0"/>
                </a:solidFill>
              </a:rPr>
              <a:t>The </a:t>
            </a:r>
            <a:r>
              <a:rPr lang="en-US" sz="2200" dirty="0">
                <a:solidFill>
                  <a:srgbClr val="0070C0"/>
                </a:solidFill>
              </a:rPr>
              <a:t>local council is also investing money in renovating an historic entertainment venue and investors are buying up cheap local properties.</a:t>
            </a:r>
          </a:p>
          <a:p>
            <a:pPr marL="398463" indent="-398463">
              <a:spcAft>
                <a:spcPts val="600"/>
              </a:spcAft>
              <a:buClr>
                <a:schemeClr val="accent6">
                  <a:lumMod val="50000"/>
                </a:schemeClr>
              </a:buClr>
              <a:buFont typeface="Wingdings 3" panose="05040102010807070707" pitchFamily="18" charset="2"/>
              <a:buChar char=""/>
            </a:pPr>
            <a:r>
              <a:rPr lang="en-US" sz="2200" dirty="0">
                <a:solidFill>
                  <a:srgbClr val="0070C0"/>
                </a:solidFill>
              </a:rPr>
              <a:t>John and Tracy have a large house on a street by the sea. Their grown-up children have left home and Tracy is considering converting the house into a bed and breakfast business, renting out rooms to tourists and business visitors. </a:t>
            </a:r>
          </a:p>
        </p:txBody>
      </p:sp>
      <p:sp>
        <p:nvSpPr>
          <p:cNvPr id="6" name="Title 1"/>
          <p:cNvSpPr>
            <a:spLocks noGrp="1"/>
          </p:cNvSpPr>
          <p:nvPr>
            <p:ph type="title"/>
          </p:nvPr>
        </p:nvSpPr>
        <p:spPr>
          <a:xfrm>
            <a:off x="35496" y="72008"/>
            <a:ext cx="7704856" cy="548680"/>
          </a:xfrm>
        </p:spPr>
        <p:txBody>
          <a:bodyPr>
            <a:noAutofit/>
          </a:bodyPr>
          <a:lstStyle/>
          <a:p>
            <a:r>
              <a:rPr lang="en-GB" sz="4000" dirty="0"/>
              <a:t>19.1 – Purpose of a Business Plan</a:t>
            </a:r>
            <a:endParaRPr lang="en-GB" sz="36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62257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786199"/>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60" dirty="0">
                <a:solidFill>
                  <a:srgbClr val="0070C0"/>
                </a:solidFill>
              </a:rPr>
              <a:t>Neighbours on local streets have already set up their own businesses, which charge between £40 and £90 a night per room. </a:t>
            </a:r>
          </a:p>
          <a:p>
            <a:pPr marL="398463" indent="-398463">
              <a:spcAft>
                <a:spcPts val="600"/>
              </a:spcAft>
              <a:buClr>
                <a:schemeClr val="accent6">
                  <a:lumMod val="50000"/>
                </a:schemeClr>
              </a:buClr>
              <a:buFont typeface="Wingdings 3" panose="05040102010807070707" pitchFamily="18" charset="2"/>
              <a:buChar char=""/>
            </a:pPr>
            <a:r>
              <a:rPr lang="en-US" sz="2260" dirty="0" smtClean="0">
                <a:solidFill>
                  <a:srgbClr val="0070C0"/>
                </a:solidFill>
              </a:rPr>
              <a:t>Tracy is confident that they can make enough money each month so that she can give up her job in the town's tourist office, to be available to look after their guests.</a:t>
            </a:r>
          </a:p>
          <a:p>
            <a:pPr>
              <a:spcAft>
                <a:spcPts val="600"/>
              </a:spcAft>
              <a:buClr>
                <a:schemeClr val="accent6">
                  <a:lumMod val="50000"/>
                </a:schemeClr>
              </a:buClr>
            </a:pPr>
            <a:r>
              <a:rPr lang="en-US" sz="2260" b="1" dirty="0" smtClean="0">
                <a:solidFill>
                  <a:srgbClr val="FF0000"/>
                </a:solidFill>
              </a:rPr>
              <a:t>Discussion points</a:t>
            </a:r>
          </a:p>
          <a:p>
            <a:pPr marL="457200" indent="-457200">
              <a:spcAft>
                <a:spcPts val="600"/>
              </a:spcAft>
              <a:buClr>
                <a:schemeClr val="accent6">
                  <a:lumMod val="50000"/>
                </a:schemeClr>
              </a:buClr>
              <a:buFont typeface="+mj-lt"/>
              <a:buAutoNum type="alphaLcParenR"/>
            </a:pPr>
            <a:r>
              <a:rPr lang="en-US" sz="2260" dirty="0" smtClean="0">
                <a:solidFill>
                  <a:srgbClr val="FF0000"/>
                </a:solidFill>
              </a:rPr>
              <a:t>What start-up and running costs is the bed and breakfast likely to incur?</a:t>
            </a:r>
          </a:p>
          <a:p>
            <a:pPr marL="457200" indent="-457200">
              <a:spcAft>
                <a:spcPts val="600"/>
              </a:spcAft>
              <a:buClr>
                <a:schemeClr val="accent6">
                  <a:lumMod val="50000"/>
                </a:schemeClr>
              </a:buClr>
              <a:buFont typeface="+mj-lt"/>
              <a:buAutoNum type="alphaLcParenR"/>
            </a:pPr>
            <a:r>
              <a:rPr lang="en-US" sz="2260" dirty="0" smtClean="0">
                <a:solidFill>
                  <a:srgbClr val="FF0000"/>
                </a:solidFill>
              </a:rPr>
              <a:t>What questions should John and Tracy ask themselves before committing to setting up their new business?</a:t>
            </a:r>
          </a:p>
          <a:p>
            <a:pPr marL="457200" indent="-457200">
              <a:spcAft>
                <a:spcPts val="600"/>
              </a:spcAft>
              <a:buClr>
                <a:schemeClr val="accent6">
                  <a:lumMod val="50000"/>
                </a:schemeClr>
              </a:buClr>
              <a:buFont typeface="+mj-lt"/>
              <a:buAutoNum type="alphaLcParenR"/>
            </a:pPr>
            <a:r>
              <a:rPr lang="en-US" sz="2260" dirty="0" smtClean="0">
                <a:solidFill>
                  <a:srgbClr val="FF0000"/>
                </a:solidFill>
              </a:rPr>
              <a:t>Adapting their family home to become a bed and breakfast will cost the couple money, which they will need to borrow from their bank. How might they persuade the bank manager to lend the money they need?</a:t>
            </a:r>
            <a:endParaRPr lang="en-US" sz="2260" dirty="0">
              <a:solidFill>
                <a:srgbClr val="FF0000"/>
              </a:solidFill>
            </a:endParaRPr>
          </a:p>
        </p:txBody>
      </p:sp>
      <p:sp>
        <p:nvSpPr>
          <p:cNvPr id="6" name="Title 1"/>
          <p:cNvSpPr>
            <a:spLocks noGrp="1"/>
          </p:cNvSpPr>
          <p:nvPr>
            <p:ph type="title"/>
          </p:nvPr>
        </p:nvSpPr>
        <p:spPr>
          <a:xfrm>
            <a:off x="35496" y="72008"/>
            <a:ext cx="7704856" cy="548680"/>
          </a:xfrm>
        </p:spPr>
        <p:txBody>
          <a:bodyPr>
            <a:noAutofit/>
          </a:bodyPr>
          <a:lstStyle/>
          <a:p>
            <a:r>
              <a:rPr lang="en-GB" sz="4000" dirty="0"/>
              <a:t>19.1 – Purpose of a Business Plan</a:t>
            </a:r>
            <a:endParaRPr lang="en-GB" sz="3600" dirty="0"/>
          </a:p>
        </p:txBody>
      </p:sp>
      <p:sp>
        <p:nvSpPr>
          <p:cNvPr id="7" name="Round Same Side Corner Rectangle 6">
            <a:hlinkClick r:id="" action="ppaction://noaction"/>
          </p:cNvPr>
          <p:cNvSpPr/>
          <p:nvPr/>
        </p:nvSpPr>
        <p:spPr>
          <a:xfrm>
            <a:off x="6804248" y="670057"/>
            <a:ext cx="792088" cy="346809"/>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725493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dcmitype/"/>
    <ds:schemaRef ds:uri="http://purl.org/dc/elements/1.1/"/>
    <ds:schemaRef ds:uri="http://purl.org/dc/terms/"/>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53975</TotalTime>
  <Words>5603</Words>
  <Application>Microsoft Office PowerPoint</Application>
  <PresentationFormat>On-screen Show (4:3)</PresentationFormat>
  <Paragraphs>403</Paragraphs>
  <Slides>36</Slides>
  <Notes>36</Notes>
  <HiddenSlides>0</HiddenSlides>
  <MMClips>6</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Arial Unicode MS</vt:lpstr>
      <vt:lpstr>Arial</vt:lpstr>
      <vt:lpstr>Calibri</vt:lpstr>
      <vt:lpstr>Lucida Sans Unicode</vt:lpstr>
      <vt:lpstr>Segoe UI</vt:lpstr>
      <vt:lpstr>Verdana</vt:lpstr>
      <vt:lpstr>Wingdings</vt:lpstr>
      <vt:lpstr>Wingdings 2</vt:lpstr>
      <vt:lpstr>Wingdings 3</vt:lpstr>
      <vt:lpstr>Enderoth</vt:lpstr>
      <vt:lpstr>PowerPoint Presentation</vt:lpstr>
      <vt:lpstr>1 – New Business Ideas - Expectations</vt:lpstr>
      <vt:lpstr>1 – New Business Ideas - Weighing</vt:lpstr>
      <vt:lpstr>1 – Answering Exam-Style Questions</vt:lpstr>
      <vt:lpstr>1 – Answering Exam-Style Questions</vt:lpstr>
      <vt:lpstr>1 – Answering Exam-Style Questions</vt:lpstr>
      <vt:lpstr>1 – Answering Exam-Style Questions</vt:lpstr>
      <vt:lpstr>19.1 – Purpose of a Business Plan</vt:lpstr>
      <vt:lpstr>19.1 – Purpose of a Business Plan</vt:lpstr>
      <vt:lpstr>19.1 – Purpose of a Business Plan</vt:lpstr>
      <vt:lpstr>19.1 – Purpose of a Business Plan</vt:lpstr>
      <vt:lpstr>19.1 – Purpose of a Business Plan</vt:lpstr>
      <vt:lpstr>19.1 – Purpose of a Business Plan</vt:lpstr>
      <vt:lpstr>19.1 – Purpose of a Business Plan</vt:lpstr>
      <vt:lpstr>19.1 – Purpose of a Business Plan</vt:lpstr>
      <vt:lpstr>19.1 – Purpose of a Business Plan</vt:lpstr>
      <vt:lpstr>19.1 – Purpose of a Business Plan</vt:lpstr>
      <vt:lpstr>19.1 – Constructing a Business Plan</vt:lpstr>
      <vt:lpstr>19.2 – Features of a Business Plan</vt:lpstr>
      <vt:lpstr>19.2 – Features of a Business Plan</vt:lpstr>
      <vt:lpstr>19.3 – Cash Flow Forecasting</vt:lpstr>
      <vt:lpstr>19.3 – Cash Flow Forecasting</vt:lpstr>
      <vt:lpstr>19.3 – Cash Flow Forecasting</vt:lpstr>
      <vt:lpstr>19.3 – Cash Flow Forecasting</vt:lpstr>
      <vt:lpstr>19.3 – Cash Flow Forecasting</vt:lpstr>
      <vt:lpstr>19 – Exam Questions – January 2016</vt:lpstr>
      <vt:lpstr>19 – Exam Questions – January 2016</vt:lpstr>
      <vt:lpstr>19 – Exam Questions – January 2016</vt:lpstr>
      <vt:lpstr>19 – Exam Questions – January 2016</vt:lpstr>
      <vt:lpstr>19 – Exam Questions – June 2014</vt:lpstr>
      <vt:lpstr>19 – Exam Questions – June 2014</vt:lpstr>
      <vt:lpstr>19 – Exam Questions – June 2014</vt:lpstr>
      <vt:lpstr>19 – Exam Questions – January 2013</vt:lpstr>
      <vt:lpstr>19 – Exam Questions – January 2013</vt:lpstr>
      <vt:lpstr>19 – Exam Questions – January 2013</vt:lpstr>
      <vt:lpstr>19 – Exam Questions – January 2013</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19 - Creating a Business Plan</dc:title>
  <dc:subject>eBusiness</dc:subject>
  <dc:creator>Enderoth</dc:creator>
  <cp:lastModifiedBy>Stephen Rafferty</cp:lastModifiedBy>
  <cp:revision>2021</cp:revision>
  <cp:lastPrinted>2014-01-22T18:25:48Z</cp:lastPrinted>
  <dcterms:created xsi:type="dcterms:W3CDTF">2008-03-12T11:01:44Z</dcterms:created>
  <dcterms:modified xsi:type="dcterms:W3CDTF">2018-08-02T17:35:02Z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